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7"/>
  </p:notesMasterIdLst>
  <p:handoutMasterIdLst>
    <p:handoutMasterId r:id="rId88"/>
  </p:handoutMasterIdLst>
  <p:sldIdLst>
    <p:sldId id="1320" r:id="rId2"/>
    <p:sldId id="1038" r:id="rId3"/>
    <p:sldId id="1310" r:id="rId4"/>
    <p:sldId id="1322" r:id="rId5"/>
    <p:sldId id="1323" r:id="rId6"/>
    <p:sldId id="1311" r:id="rId7"/>
    <p:sldId id="1324" r:id="rId8"/>
    <p:sldId id="1325" r:id="rId9"/>
    <p:sldId id="1326" r:id="rId10"/>
    <p:sldId id="1327" r:id="rId11"/>
    <p:sldId id="1328" r:id="rId12"/>
    <p:sldId id="1330" r:id="rId13"/>
    <p:sldId id="1312" r:id="rId14"/>
    <p:sldId id="1329" r:id="rId15"/>
    <p:sldId id="829" r:id="rId16"/>
    <p:sldId id="1334" r:id="rId17"/>
    <p:sldId id="1331" r:id="rId18"/>
    <p:sldId id="1333" r:id="rId19"/>
    <p:sldId id="1335" r:id="rId20"/>
    <p:sldId id="1338" r:id="rId21"/>
    <p:sldId id="1332" r:id="rId22"/>
    <p:sldId id="1337" r:id="rId23"/>
    <p:sldId id="1339" r:id="rId24"/>
    <p:sldId id="1258" r:id="rId25"/>
    <p:sldId id="1266" r:id="rId26"/>
    <p:sldId id="1336" r:id="rId27"/>
    <p:sldId id="1340" r:id="rId28"/>
    <p:sldId id="1341" r:id="rId29"/>
    <p:sldId id="1342" r:id="rId30"/>
    <p:sldId id="1343" r:id="rId31"/>
    <p:sldId id="1348" r:id="rId32"/>
    <p:sldId id="1368" r:id="rId33"/>
    <p:sldId id="1349" r:id="rId34"/>
    <p:sldId id="1347" r:id="rId35"/>
    <p:sldId id="1358" r:id="rId36"/>
    <p:sldId id="1359" r:id="rId37"/>
    <p:sldId id="1269" r:id="rId38"/>
    <p:sldId id="1270" r:id="rId39"/>
    <p:sldId id="1260" r:id="rId40"/>
    <p:sldId id="1083" r:id="rId41"/>
    <p:sldId id="1370" r:id="rId42"/>
    <p:sldId id="1371" r:id="rId43"/>
    <p:sldId id="1290" r:id="rId44"/>
    <p:sldId id="1291" r:id="rId45"/>
    <p:sldId id="1084" r:id="rId46"/>
    <p:sldId id="1373" r:id="rId47"/>
    <p:sldId id="1369" r:id="rId48"/>
    <p:sldId id="1305" r:id="rId49"/>
    <p:sldId id="1306" r:id="rId50"/>
    <p:sldId id="1374" r:id="rId51"/>
    <p:sldId id="1375" r:id="rId52"/>
    <p:sldId id="1386" r:id="rId53"/>
    <p:sldId id="1308" r:id="rId54"/>
    <p:sldId id="1385" r:id="rId55"/>
    <p:sldId id="1313" r:id="rId56"/>
    <p:sldId id="1315" r:id="rId57"/>
    <p:sldId id="1245" r:id="rId58"/>
    <p:sldId id="1376" r:id="rId59"/>
    <p:sldId id="1246" r:id="rId60"/>
    <p:sldId id="1377" r:id="rId61"/>
    <p:sldId id="1392" r:id="rId62"/>
    <p:sldId id="1397" r:id="rId63"/>
    <p:sldId id="1378" r:id="rId64"/>
    <p:sldId id="1387" r:id="rId65"/>
    <p:sldId id="1388" r:id="rId66"/>
    <p:sldId id="1389" r:id="rId67"/>
    <p:sldId id="1390" r:id="rId68"/>
    <p:sldId id="1382" r:id="rId69"/>
    <p:sldId id="1391" r:id="rId70"/>
    <p:sldId id="1396" r:id="rId71"/>
    <p:sldId id="1199" r:id="rId72"/>
    <p:sldId id="1200" r:id="rId73"/>
    <p:sldId id="1204" r:id="rId74"/>
    <p:sldId id="1206" r:id="rId75"/>
    <p:sldId id="1208" r:id="rId76"/>
    <p:sldId id="1210" r:id="rId77"/>
    <p:sldId id="1211" r:id="rId78"/>
    <p:sldId id="1212" r:id="rId79"/>
    <p:sldId id="1297" r:id="rId80"/>
    <p:sldId id="1298" r:id="rId81"/>
    <p:sldId id="1299" r:id="rId82"/>
    <p:sldId id="1398" r:id="rId83"/>
    <p:sldId id="1300" r:id="rId84"/>
    <p:sldId id="1317" r:id="rId85"/>
    <p:sldId id="1318" r:id="rId86"/>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05AD"/>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223" autoAdjust="0"/>
    <p:restoredTop sz="66049" autoAdjust="0"/>
  </p:normalViewPr>
  <p:slideViewPr>
    <p:cSldViewPr>
      <p:cViewPr>
        <p:scale>
          <a:sx n="66" d="100"/>
          <a:sy n="66" d="100"/>
        </p:scale>
        <p:origin x="-197" y="-970"/>
      </p:cViewPr>
      <p:guideLst>
        <p:guide orient="horz" pos="2160"/>
        <p:guide pos="2880"/>
      </p:guideLst>
    </p:cSldViewPr>
  </p:slideViewPr>
  <p:outlineViewPr>
    <p:cViewPr>
      <p:scale>
        <a:sx n="33" d="100"/>
        <a:sy n="33" d="100"/>
      </p:scale>
      <p:origin x="48" y="0"/>
    </p:cViewPr>
  </p:outlineViewPr>
  <p:notesTextViewPr>
    <p:cViewPr>
      <p:scale>
        <a:sx n="100" d="100"/>
        <a:sy n="100" d="100"/>
      </p:scale>
      <p:origin x="0" y="0"/>
    </p:cViewPr>
  </p:notesTextViewPr>
  <p:sorterViewPr>
    <p:cViewPr varScale="1">
      <p:scale>
        <a:sx n="1" d="1"/>
        <a:sy n="1" d="1"/>
      </p:scale>
      <p:origin x="0" y="-37733"/>
    </p:cViewPr>
  </p:sorterViewPr>
  <p:notesViewPr>
    <p:cSldViewPr>
      <p:cViewPr>
        <p:scale>
          <a:sx n="66" d="100"/>
          <a:sy n="66" d="100"/>
        </p:scale>
        <p:origin x="-2292" y="354"/>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handoutMaster" Target="handoutMasters/handout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4820"/>
          </a:xfrm>
          <a:prstGeom prst="rect">
            <a:avLst/>
          </a:prstGeom>
        </p:spPr>
        <p:txBody>
          <a:bodyPr vert="horz" lIns="91440" tIns="45720" rIns="91440" bIns="45720" rtlCol="0"/>
          <a:lstStyle>
            <a:lvl1pPr algn="r">
              <a:defRPr sz="1200"/>
            </a:lvl1pPr>
          </a:lstStyle>
          <a:p>
            <a:fld id="{5D2D1D22-2DD8-45B0-B8EC-B14025FE03CC}" type="datetimeFigureOut">
              <a:rPr lang="en-US" smtClean="0"/>
              <a:pPr/>
              <a:t>12/17/2015</a:t>
            </a:fld>
            <a:endParaRPr lang="en-US"/>
          </a:p>
        </p:txBody>
      </p:sp>
      <p:sp>
        <p:nvSpPr>
          <p:cNvPr id="4" name="Footer Placeholder 3"/>
          <p:cNvSpPr>
            <a:spLocks noGrp="1"/>
          </p:cNvSpPr>
          <p:nvPr>
            <p:ph type="ftr" sz="quarter" idx="2"/>
          </p:nvPr>
        </p:nvSpPr>
        <p:spPr>
          <a:xfrm>
            <a:off x="0" y="8829966"/>
            <a:ext cx="2971800" cy="46482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966"/>
            <a:ext cx="2971800" cy="464820"/>
          </a:xfrm>
          <a:prstGeom prst="rect">
            <a:avLst/>
          </a:prstGeom>
        </p:spPr>
        <p:txBody>
          <a:bodyPr vert="horz" lIns="91440" tIns="45720" rIns="91440" bIns="45720" rtlCol="0" anchor="b"/>
          <a:lstStyle>
            <a:lvl1pPr algn="r">
              <a:defRPr sz="1200"/>
            </a:lvl1pPr>
          </a:lstStyle>
          <a:p>
            <a:fld id="{86EED2C9-489B-454D-804E-50CDFDD62A7B}" type="slidenum">
              <a:rPr lang="en-US" smtClean="0"/>
              <a:pPr/>
              <a:t>‹#›</a:t>
            </a:fld>
            <a:endParaRPr lang="en-US"/>
          </a:p>
        </p:txBody>
      </p:sp>
    </p:spTree>
    <p:extLst>
      <p:ext uri="{BB962C8B-B14F-4D97-AF65-F5344CB8AC3E}">
        <p14:creationId xmlns:p14="http://schemas.microsoft.com/office/powerpoint/2010/main" val="39948761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4820"/>
          </a:xfrm>
          <a:prstGeom prst="rect">
            <a:avLst/>
          </a:prstGeom>
        </p:spPr>
        <p:txBody>
          <a:bodyPr vert="horz" lIns="91440" tIns="45720" rIns="91440" bIns="45720" rtlCol="0"/>
          <a:lstStyle>
            <a:lvl1pPr algn="r">
              <a:defRPr sz="1200"/>
            </a:lvl1pPr>
          </a:lstStyle>
          <a:p>
            <a:fld id="{303FB42C-A1B3-47E4-9DC8-41724775D3F3}" type="datetimeFigureOut">
              <a:rPr lang="en-US" smtClean="0"/>
              <a:pPr/>
              <a:t>12/17/2015</a:t>
            </a:fld>
            <a:endParaRPr 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15791"/>
            <a:ext cx="5486400" cy="418338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829966"/>
            <a:ext cx="2971800" cy="46482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6"/>
            <a:ext cx="2971800" cy="464820"/>
          </a:xfrm>
          <a:prstGeom prst="rect">
            <a:avLst/>
          </a:prstGeom>
        </p:spPr>
        <p:txBody>
          <a:bodyPr vert="horz" lIns="91440" tIns="45720" rIns="91440" bIns="45720" rtlCol="0" anchor="b"/>
          <a:lstStyle>
            <a:lvl1pPr algn="r">
              <a:defRPr sz="1200"/>
            </a:lvl1pPr>
          </a:lstStyle>
          <a:p>
            <a:fld id="{6312EACC-0809-4BF3-A1FA-4216C5707E6B}" type="slidenum">
              <a:rPr lang="en-US" smtClean="0"/>
              <a:pPr/>
              <a:t>‹#›</a:t>
            </a:fld>
            <a:endParaRPr lang="en-US"/>
          </a:p>
        </p:txBody>
      </p:sp>
    </p:spTree>
    <p:extLst>
      <p:ext uri="{BB962C8B-B14F-4D97-AF65-F5344CB8AC3E}">
        <p14:creationId xmlns:p14="http://schemas.microsoft.com/office/powerpoint/2010/main" val="3628470203"/>
      </p:ext>
    </p:extLst>
  </p:cSld>
  <p:clrMap bg1="lt1" tx1="dk1" bg2="lt2" tx2="dk2" accent1="accent1" accent2="accent2" accent3="accent3" accent4="accent4" accent5="accent5" accent6="accent6" hlink="hlink" folHlink="folHlink"/>
  <p:notesStyle>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400" kern="1200">
        <a:solidFill>
          <a:schemeClr val="tx1"/>
        </a:solidFill>
        <a:latin typeface="+mn-lt"/>
        <a:ea typeface="+mn-ea"/>
        <a:cs typeface="+mn-cs"/>
      </a:defRPr>
    </a:lvl2pPr>
    <a:lvl3pPr marL="914400" algn="l" defTabSz="914400" rtl="0" eaLnBrk="1" latinLnBrk="0" hangingPunct="1">
      <a:defRPr sz="1400" kern="1200">
        <a:solidFill>
          <a:schemeClr val="tx1"/>
        </a:solidFill>
        <a:latin typeface="+mn-lt"/>
        <a:ea typeface="+mn-ea"/>
        <a:cs typeface="+mn-cs"/>
      </a:defRPr>
    </a:lvl3pPr>
    <a:lvl4pPr marL="1371600" algn="l" defTabSz="914400" rtl="0" eaLnBrk="1" latinLnBrk="0" hangingPunct="1">
      <a:defRPr sz="1400" kern="1200">
        <a:solidFill>
          <a:schemeClr val="tx1"/>
        </a:solidFill>
        <a:latin typeface="+mn-lt"/>
        <a:ea typeface="+mn-ea"/>
        <a:cs typeface="+mn-cs"/>
      </a:defRPr>
    </a:lvl4pPr>
    <a:lvl5pPr marL="1828800" algn="l" defTabSz="914400" rtl="0" eaLnBrk="1" latinLnBrk="0" hangingPunct="1">
      <a:defRPr sz="14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228600" y="4415790"/>
            <a:ext cx="6400800" cy="4374085"/>
          </a:xfrm>
        </p:spPr>
        <p:txBody>
          <a:bodyPr>
            <a:noAutofit/>
          </a:bodyPr>
          <a:lstStyle/>
          <a:p>
            <a:r>
              <a:rPr lang="en-US" sz="1300" baseline="0" dirty="0" smtClean="0"/>
              <a:t> </a:t>
            </a:r>
          </a:p>
          <a:p>
            <a:endParaRPr lang="en-US" sz="1300" baseline="0" dirty="0" smtClean="0"/>
          </a:p>
          <a:p>
            <a:r>
              <a:rPr lang="en-US" sz="1300" baseline="0" dirty="0" smtClean="0"/>
              <a:t> </a:t>
            </a:r>
            <a:endParaRPr lang="en-US" sz="1300" dirty="0"/>
          </a:p>
        </p:txBody>
      </p:sp>
      <p:sp>
        <p:nvSpPr>
          <p:cNvPr id="4" name="Slide Number Placeholder 3"/>
          <p:cNvSpPr>
            <a:spLocks noGrp="1"/>
          </p:cNvSpPr>
          <p:nvPr>
            <p:ph type="sldNum" sz="quarter" idx="10"/>
          </p:nvPr>
        </p:nvSpPr>
        <p:spPr/>
        <p:txBody>
          <a:bodyPr/>
          <a:lstStyle/>
          <a:p>
            <a:fld id="{6312EACC-0809-4BF3-A1FA-4216C5707E6B}" type="slidenum">
              <a:rPr lang="en-US" smtClean="0"/>
              <a:pPr/>
              <a:t>1</a:t>
            </a:fld>
            <a:endParaRPr lang="en-US"/>
          </a:p>
        </p:txBody>
      </p:sp>
    </p:spTree>
    <p:extLst>
      <p:ext uri="{BB962C8B-B14F-4D97-AF65-F5344CB8AC3E}">
        <p14:creationId xmlns:p14="http://schemas.microsoft.com/office/powerpoint/2010/main" val="1468509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06488" y="696913"/>
            <a:ext cx="4646612" cy="3486150"/>
          </a:xfrm>
          <a:ln/>
        </p:spPr>
      </p:sp>
      <p:sp>
        <p:nvSpPr>
          <p:cNvPr id="58371" name="Rectangle 3"/>
          <p:cNvSpPr>
            <a:spLocks noGrp="1" noChangeArrowheads="1"/>
          </p:cNvSpPr>
          <p:nvPr>
            <p:ph type="body" idx="1"/>
          </p:nvPr>
        </p:nvSpPr>
        <p:spPr>
          <a:xfrm>
            <a:off x="94344" y="4256137"/>
            <a:ext cx="6705600" cy="4880609"/>
          </a:xfrm>
          <a:noFill/>
          <a:ln w="9525"/>
        </p:spPr>
        <p:txBody>
          <a:bodyPr>
            <a:noAutofit/>
          </a:bodyPr>
          <a:lstStyle/>
          <a:p>
            <a:r>
              <a:rPr lang="en-US" sz="1200" b="0" kern="1200" dirty="0" smtClean="0">
                <a:solidFill>
                  <a:schemeClr val="tx1"/>
                </a:solidFill>
                <a:effectLst/>
                <a:latin typeface="+mn-lt"/>
                <a:ea typeface="+mn-ea"/>
                <a:cs typeface="Times New Roman" pitchFamily="18" charset="0"/>
              </a:rPr>
              <a:t>Th</a:t>
            </a:r>
            <a:r>
              <a:rPr lang="en-US" sz="1200" b="0" kern="1200" baseline="0" dirty="0" smtClean="0">
                <a:solidFill>
                  <a:schemeClr val="tx1"/>
                </a:solidFill>
                <a:effectLst/>
                <a:latin typeface="+mn-lt"/>
                <a:ea typeface="+mn-ea"/>
                <a:cs typeface="Times New Roman" pitchFamily="18" charset="0"/>
              </a:rPr>
              <a:t>e latest estimate from the CDC is that </a:t>
            </a:r>
            <a:r>
              <a:rPr lang="en-US" sz="1400" b="0" kern="1200" baseline="0" dirty="0" smtClean="0">
                <a:solidFill>
                  <a:schemeClr val="tx1"/>
                </a:solidFill>
                <a:effectLst/>
                <a:latin typeface="+mn-lt"/>
                <a:ea typeface="+mn-ea"/>
                <a:cs typeface="+mn-cs"/>
              </a:rPr>
              <a:t>a</a:t>
            </a:r>
            <a:r>
              <a:rPr lang="en-US" sz="1400" kern="1200" dirty="0" smtClean="0">
                <a:solidFill>
                  <a:schemeClr val="tx1"/>
                </a:solidFill>
                <a:effectLst/>
                <a:latin typeface="+mn-lt"/>
                <a:ea typeface="+mn-ea"/>
                <a:cs typeface="+mn-cs"/>
              </a:rPr>
              <a:t>bout 1 in 50 children have been identified as having an Autism spectrum disorder is the US. There is no biological determination of autism; however, the behavioral symptoms are typically apparent before 3 years of age. Autism is</a:t>
            </a:r>
            <a:r>
              <a:rPr lang="en-US" sz="1400" kern="1200" baseline="0" dirty="0" smtClean="0">
                <a:solidFill>
                  <a:schemeClr val="tx1"/>
                </a:solidFill>
                <a:effectLst/>
                <a:latin typeface="+mn-lt"/>
                <a:ea typeface="+mn-ea"/>
                <a:cs typeface="+mn-cs"/>
              </a:rPr>
              <a:t> </a:t>
            </a:r>
            <a:r>
              <a:rPr lang="en-US" sz="1400" kern="1200" dirty="0" smtClean="0">
                <a:solidFill>
                  <a:schemeClr val="tx1"/>
                </a:solidFill>
                <a:effectLst/>
                <a:latin typeface="+mn-lt"/>
                <a:ea typeface="+mn-ea"/>
                <a:cs typeface="+mn-cs"/>
              </a:rPr>
              <a:t>characterized by impairments in social interaction and communication and by restricted, repetitive, or stereotyped patterns of behavior. </a:t>
            </a:r>
            <a:endParaRPr lang="en-US" sz="1300" kern="1200" dirty="0" smtClean="0">
              <a:solidFill>
                <a:schemeClr val="tx1"/>
              </a:solidFill>
              <a:latin typeface="+mn-lt"/>
              <a:ea typeface="+mn-ea"/>
              <a:cs typeface="+mn-cs"/>
            </a:endParaRPr>
          </a:p>
        </p:txBody>
      </p:sp>
    </p:spTree>
    <p:extLst>
      <p:ext uri="{BB962C8B-B14F-4D97-AF65-F5344CB8AC3E}">
        <p14:creationId xmlns:p14="http://schemas.microsoft.com/office/powerpoint/2010/main" val="1431286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06488" y="696913"/>
            <a:ext cx="4646612" cy="3486150"/>
          </a:xfrm>
          <a:ln/>
        </p:spPr>
      </p:sp>
      <p:sp>
        <p:nvSpPr>
          <p:cNvPr id="58371" name="Rectangle 3"/>
          <p:cNvSpPr>
            <a:spLocks noGrp="1" noChangeArrowheads="1"/>
          </p:cNvSpPr>
          <p:nvPr>
            <p:ph type="body" idx="1"/>
          </p:nvPr>
        </p:nvSpPr>
        <p:spPr>
          <a:xfrm>
            <a:off x="94344" y="4256137"/>
            <a:ext cx="6705600" cy="4880609"/>
          </a:xfrm>
          <a:noFill/>
          <a:ln w="9525"/>
        </p:spPr>
        <p:txBody>
          <a:bodyPr>
            <a:no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3600" b="1" dirty="0" smtClean="0">
                <a:solidFill>
                  <a:schemeClr val="tx1"/>
                </a:solidFill>
                <a:cs typeface="Times New Roman" pitchFamily="18" charset="0"/>
              </a:rPr>
              <a:t>With Autism, there is a higher likelihood of problem behavior</a:t>
            </a:r>
          </a:p>
          <a:p>
            <a:endParaRPr lang="en-US" sz="1400" kern="1200" dirty="0" smtClean="0">
              <a:solidFill>
                <a:schemeClr val="tx1"/>
              </a:solidFill>
              <a:effectLst/>
              <a:latin typeface="+mn-lt"/>
              <a:ea typeface="+mn-ea"/>
              <a:cs typeface="+mn-cs"/>
            </a:endParaRPr>
          </a:p>
          <a:p>
            <a:r>
              <a:rPr lang="en-US" sz="1400" kern="1200" dirty="0" smtClean="0">
                <a:solidFill>
                  <a:schemeClr val="tx1"/>
                </a:solidFill>
                <a:effectLst/>
                <a:latin typeface="+mn-lt"/>
                <a:ea typeface="+mn-ea"/>
                <a:cs typeface="+mn-cs"/>
              </a:rPr>
              <a:t>Although a diagnosis of autism is not dependent on problem behaviors like</a:t>
            </a:r>
            <a:r>
              <a:rPr lang="en-US" sz="1400" kern="1200" baseline="0" dirty="0" smtClean="0">
                <a:solidFill>
                  <a:schemeClr val="tx1"/>
                </a:solidFill>
                <a:effectLst/>
                <a:latin typeface="+mn-lt"/>
                <a:ea typeface="+mn-ea"/>
                <a:cs typeface="+mn-cs"/>
              </a:rPr>
              <a:t> </a:t>
            </a:r>
            <a:r>
              <a:rPr lang="en-US" sz="1400" kern="1200" dirty="0" smtClean="0">
                <a:solidFill>
                  <a:schemeClr val="tx1"/>
                </a:solidFill>
                <a:effectLst/>
                <a:latin typeface="+mn-lt"/>
                <a:ea typeface="+mn-ea"/>
                <a:cs typeface="+mn-cs"/>
              </a:rPr>
              <a:t>meltdowns--</a:t>
            </a:r>
            <a:r>
              <a:rPr lang="en-US" sz="1400" kern="1200" baseline="0" dirty="0" smtClean="0">
                <a:solidFill>
                  <a:schemeClr val="tx1"/>
                </a:solidFill>
                <a:latin typeface="+mn-lt"/>
                <a:ea typeface="+mn-ea"/>
                <a:cs typeface="+mn-cs"/>
              </a:rPr>
              <a:t>those highly emotional outbursts and tantrums of extended duration that are clearly disproportionate to the circumstances</a:t>
            </a:r>
            <a:r>
              <a:rPr lang="en-US" sz="1400" kern="1200" baseline="0" dirty="0" smtClean="0">
                <a:solidFill>
                  <a:schemeClr val="tx1"/>
                </a:solidFill>
                <a:effectLst/>
                <a:latin typeface="+mn-lt"/>
                <a:ea typeface="+mn-ea"/>
                <a:cs typeface="+mn-cs"/>
              </a:rPr>
              <a:t>--, </a:t>
            </a:r>
            <a:r>
              <a:rPr lang="en-US" sz="1400" kern="1200" dirty="0" smtClean="0">
                <a:solidFill>
                  <a:schemeClr val="tx1"/>
                </a:solidFill>
                <a:effectLst/>
                <a:latin typeface="+mn-lt"/>
                <a:ea typeface="+mn-ea"/>
                <a:cs typeface="+mn-cs"/>
              </a:rPr>
              <a:t>aggression, or self-injury, the probability of one or more of these problem behaviors occurring with regularity is higher in children with autism than in children with other developmental disabilities. </a:t>
            </a:r>
          </a:p>
          <a:p>
            <a:endParaRPr lang="en-US" sz="14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effectLst/>
                <a:latin typeface="+mn-lt"/>
                <a:ea typeface="+mn-ea"/>
                <a:cs typeface="+mn-cs"/>
              </a:rPr>
              <a:t>For instance, researchers have reported a 10 to 15% prevalence rate of these problem behaviors in persons with an intellectual disability,</a:t>
            </a:r>
            <a:r>
              <a:rPr lang="en-US" sz="1400" kern="1200" baseline="0" dirty="0" smtClean="0">
                <a:solidFill>
                  <a:schemeClr val="tx1"/>
                </a:solidFill>
                <a:effectLst/>
                <a:latin typeface="+mn-lt"/>
                <a:ea typeface="+mn-ea"/>
                <a:cs typeface="+mn-cs"/>
              </a:rPr>
              <a:t> By contrast, it</a:t>
            </a:r>
            <a:r>
              <a:rPr lang="en-US" sz="1400" kern="1200" dirty="0" smtClean="0">
                <a:solidFill>
                  <a:schemeClr val="tx1"/>
                </a:solidFill>
                <a:effectLst/>
                <a:latin typeface="+mn-lt"/>
                <a:ea typeface="+mn-ea"/>
                <a:cs typeface="+mn-cs"/>
              </a:rPr>
              <a:t> was reported</a:t>
            </a:r>
            <a:r>
              <a:rPr lang="en-US" sz="1400" kern="1200" baseline="0" dirty="0" smtClean="0">
                <a:solidFill>
                  <a:schemeClr val="tx1"/>
                </a:solidFill>
                <a:effectLst/>
                <a:latin typeface="+mn-lt"/>
                <a:ea typeface="+mn-ea"/>
                <a:cs typeface="+mn-cs"/>
              </a:rPr>
              <a:t> that </a:t>
            </a:r>
            <a:r>
              <a:rPr lang="en-US" sz="1400" kern="1200" dirty="0" smtClean="0">
                <a:solidFill>
                  <a:schemeClr val="tx1"/>
                </a:solidFill>
                <a:effectLst/>
                <a:latin typeface="+mn-lt"/>
                <a:ea typeface="+mn-ea"/>
                <a:cs typeface="+mn-cs"/>
              </a:rPr>
              <a:t>50% of a sample of 222 children with autism under the age of 7 engaged in self-injurious behavior; and that that 64% of a sample of 157 participants with autism aged 3 to 14 routinely engaged in at least one of the problem behaviors, with 32% of their sample showing all three behaviors. </a:t>
            </a:r>
          </a:p>
          <a:p>
            <a:r>
              <a:rPr lang="en-US" sz="1400" kern="1200" dirty="0" smtClean="0">
                <a:solidFill>
                  <a:schemeClr val="tx1"/>
                </a:solidFill>
                <a:effectLst/>
                <a:latin typeface="+mn-lt"/>
                <a:ea typeface="+mn-ea"/>
                <a:cs typeface="+mn-cs"/>
              </a:rPr>
              <a:t> </a:t>
            </a:r>
          </a:p>
          <a:p>
            <a:endParaRPr lang="en-US" sz="13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300" kern="1200" dirty="0" smtClean="0">
              <a:solidFill>
                <a:schemeClr val="tx1"/>
              </a:solidFill>
              <a:latin typeface="+mn-lt"/>
              <a:ea typeface="+mn-ea"/>
              <a:cs typeface="+mn-cs"/>
            </a:endParaRPr>
          </a:p>
        </p:txBody>
      </p:sp>
    </p:spTree>
    <p:extLst>
      <p:ext uri="{BB962C8B-B14F-4D97-AF65-F5344CB8AC3E}">
        <p14:creationId xmlns:p14="http://schemas.microsoft.com/office/powerpoint/2010/main" val="37229874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06488" y="696913"/>
            <a:ext cx="4646612" cy="3486150"/>
          </a:xfrm>
          <a:ln/>
        </p:spPr>
      </p:sp>
      <p:sp>
        <p:nvSpPr>
          <p:cNvPr id="58371" name="Rectangle 3"/>
          <p:cNvSpPr>
            <a:spLocks noGrp="1" noChangeArrowheads="1"/>
          </p:cNvSpPr>
          <p:nvPr>
            <p:ph type="body" idx="1"/>
          </p:nvPr>
        </p:nvSpPr>
        <p:spPr>
          <a:xfrm>
            <a:off x="94344" y="4256137"/>
            <a:ext cx="6705600" cy="4880609"/>
          </a:xfrm>
          <a:noFill/>
          <a:ln w="9525"/>
        </p:spPr>
        <p:txBody>
          <a:bodyPr>
            <a:no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3600" b="1" dirty="0" smtClean="0">
                <a:solidFill>
                  <a:schemeClr val="tx1"/>
                </a:solidFill>
                <a:cs typeface="Times New Roman" pitchFamily="18" charset="0"/>
              </a:rPr>
              <a:t>With Autism, there is a higher likelihood of problem behavior</a:t>
            </a:r>
          </a:p>
          <a:p>
            <a:endParaRPr lang="en-US" sz="1400" kern="1200" dirty="0" smtClean="0">
              <a:solidFill>
                <a:schemeClr val="tx1"/>
              </a:solidFill>
              <a:effectLst/>
              <a:latin typeface="+mn-lt"/>
              <a:ea typeface="+mn-ea"/>
              <a:cs typeface="+mn-cs"/>
            </a:endParaRPr>
          </a:p>
          <a:p>
            <a:r>
              <a:rPr lang="en-US" sz="1400" kern="1200" dirty="0" smtClean="0">
                <a:solidFill>
                  <a:schemeClr val="tx1"/>
                </a:solidFill>
                <a:effectLst/>
                <a:latin typeface="+mn-lt"/>
                <a:ea typeface="+mn-ea"/>
                <a:cs typeface="+mn-cs"/>
              </a:rPr>
              <a:t>Although a diagnosis of autism is not dependent on problem behaviors like</a:t>
            </a:r>
            <a:r>
              <a:rPr lang="en-US" sz="1400" kern="1200" baseline="0" dirty="0" smtClean="0">
                <a:solidFill>
                  <a:schemeClr val="tx1"/>
                </a:solidFill>
                <a:effectLst/>
                <a:latin typeface="+mn-lt"/>
                <a:ea typeface="+mn-ea"/>
                <a:cs typeface="+mn-cs"/>
              </a:rPr>
              <a:t> </a:t>
            </a:r>
            <a:r>
              <a:rPr lang="en-US" sz="1400" kern="1200" dirty="0" smtClean="0">
                <a:solidFill>
                  <a:schemeClr val="tx1"/>
                </a:solidFill>
                <a:effectLst/>
                <a:latin typeface="+mn-lt"/>
                <a:ea typeface="+mn-ea"/>
                <a:cs typeface="+mn-cs"/>
              </a:rPr>
              <a:t>meltdowns--</a:t>
            </a:r>
            <a:r>
              <a:rPr lang="en-US" sz="1400" kern="1200" baseline="0" dirty="0" smtClean="0">
                <a:solidFill>
                  <a:schemeClr val="tx1"/>
                </a:solidFill>
                <a:latin typeface="+mn-lt"/>
                <a:ea typeface="+mn-ea"/>
                <a:cs typeface="+mn-cs"/>
              </a:rPr>
              <a:t>those highly emotional outbursts and tantrums of extended duration that are clearly disproportionate to the circumstances</a:t>
            </a:r>
            <a:r>
              <a:rPr lang="en-US" sz="1400" kern="1200" baseline="0" dirty="0" smtClean="0">
                <a:solidFill>
                  <a:schemeClr val="tx1"/>
                </a:solidFill>
                <a:effectLst/>
                <a:latin typeface="+mn-lt"/>
                <a:ea typeface="+mn-ea"/>
                <a:cs typeface="+mn-cs"/>
              </a:rPr>
              <a:t>--, </a:t>
            </a:r>
            <a:r>
              <a:rPr lang="en-US" sz="1400" kern="1200" dirty="0" smtClean="0">
                <a:solidFill>
                  <a:schemeClr val="tx1"/>
                </a:solidFill>
                <a:effectLst/>
                <a:latin typeface="+mn-lt"/>
                <a:ea typeface="+mn-ea"/>
                <a:cs typeface="+mn-cs"/>
              </a:rPr>
              <a:t>aggression, or self-injury, the probability of one or more of these problem behaviors occurring with regularity is higher in children with autism than in children with other developmental disabilities. </a:t>
            </a:r>
          </a:p>
          <a:p>
            <a:endParaRPr lang="en-US" sz="14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effectLst/>
                <a:latin typeface="+mn-lt"/>
                <a:ea typeface="+mn-ea"/>
                <a:cs typeface="+mn-cs"/>
              </a:rPr>
              <a:t>For instance, researchers have reported a 10 to 15% prevalence rate of these problem behaviors in persons with an intellectual disability,</a:t>
            </a:r>
            <a:r>
              <a:rPr lang="en-US" sz="1400" kern="1200" baseline="0" dirty="0" smtClean="0">
                <a:solidFill>
                  <a:schemeClr val="tx1"/>
                </a:solidFill>
                <a:effectLst/>
                <a:latin typeface="+mn-lt"/>
                <a:ea typeface="+mn-ea"/>
                <a:cs typeface="+mn-cs"/>
              </a:rPr>
              <a:t> By contrast, it</a:t>
            </a:r>
            <a:r>
              <a:rPr lang="en-US" sz="1400" kern="1200" dirty="0" smtClean="0">
                <a:solidFill>
                  <a:schemeClr val="tx1"/>
                </a:solidFill>
                <a:effectLst/>
                <a:latin typeface="+mn-lt"/>
                <a:ea typeface="+mn-ea"/>
                <a:cs typeface="+mn-cs"/>
              </a:rPr>
              <a:t> was reported</a:t>
            </a:r>
            <a:r>
              <a:rPr lang="en-US" sz="1400" kern="1200" baseline="0" dirty="0" smtClean="0">
                <a:solidFill>
                  <a:schemeClr val="tx1"/>
                </a:solidFill>
                <a:effectLst/>
                <a:latin typeface="+mn-lt"/>
                <a:ea typeface="+mn-ea"/>
                <a:cs typeface="+mn-cs"/>
              </a:rPr>
              <a:t> that </a:t>
            </a:r>
            <a:r>
              <a:rPr lang="en-US" sz="1400" kern="1200" dirty="0" smtClean="0">
                <a:solidFill>
                  <a:schemeClr val="tx1"/>
                </a:solidFill>
                <a:effectLst/>
                <a:latin typeface="+mn-lt"/>
                <a:ea typeface="+mn-ea"/>
                <a:cs typeface="+mn-cs"/>
              </a:rPr>
              <a:t>50% of a sample of 222 children with autism under the age of 7 engaged in self-injurious behavior; and that that 64% of a sample of 157 participants with autism aged 3 to 14 routinely engaged in at least one of the problem behaviors, with 32% of their sample showing all three behaviors. </a:t>
            </a:r>
          </a:p>
          <a:p>
            <a:r>
              <a:rPr lang="en-US" sz="1400" kern="1200" dirty="0" smtClean="0">
                <a:solidFill>
                  <a:schemeClr val="tx1"/>
                </a:solidFill>
                <a:effectLst/>
                <a:latin typeface="+mn-lt"/>
                <a:ea typeface="+mn-ea"/>
                <a:cs typeface="+mn-cs"/>
              </a:rPr>
              <a:t> </a:t>
            </a:r>
          </a:p>
          <a:p>
            <a:endParaRPr lang="en-US" sz="13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300" kern="1200" dirty="0" smtClean="0">
              <a:solidFill>
                <a:schemeClr val="tx1"/>
              </a:solidFill>
              <a:latin typeface="+mn-lt"/>
              <a:ea typeface="+mn-ea"/>
              <a:cs typeface="+mn-cs"/>
            </a:endParaRPr>
          </a:p>
        </p:txBody>
      </p:sp>
    </p:spTree>
    <p:extLst>
      <p:ext uri="{BB962C8B-B14F-4D97-AF65-F5344CB8AC3E}">
        <p14:creationId xmlns:p14="http://schemas.microsoft.com/office/powerpoint/2010/main" val="17413720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06488" y="696913"/>
            <a:ext cx="4646612" cy="3486150"/>
          </a:xfrm>
          <a:ln/>
        </p:spPr>
      </p:sp>
      <p:sp>
        <p:nvSpPr>
          <p:cNvPr id="58371" name="Rectangle 3"/>
          <p:cNvSpPr>
            <a:spLocks noGrp="1" noChangeArrowheads="1"/>
          </p:cNvSpPr>
          <p:nvPr>
            <p:ph type="body" idx="1"/>
          </p:nvPr>
        </p:nvSpPr>
        <p:spPr>
          <a:xfrm>
            <a:off x="94344" y="4256137"/>
            <a:ext cx="6705600" cy="4880609"/>
          </a:xfrm>
          <a:noFill/>
          <a:ln w="9525"/>
        </p:spPr>
        <p:txBody>
          <a:bodyPr>
            <a:no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3600" b="1" dirty="0" smtClean="0">
                <a:solidFill>
                  <a:schemeClr val="tx1"/>
                </a:solidFill>
                <a:cs typeface="Times New Roman" pitchFamily="18" charset="0"/>
              </a:rPr>
              <a:t>With Autism, there is a higher likelihood of problem behavior</a:t>
            </a:r>
          </a:p>
          <a:p>
            <a:endParaRPr lang="en-US" sz="1400" kern="1200" dirty="0" smtClean="0">
              <a:solidFill>
                <a:schemeClr val="tx1"/>
              </a:solidFill>
              <a:effectLst/>
              <a:latin typeface="+mn-lt"/>
              <a:ea typeface="+mn-ea"/>
              <a:cs typeface="+mn-cs"/>
            </a:endParaRPr>
          </a:p>
          <a:p>
            <a:r>
              <a:rPr lang="en-US" sz="1400" kern="1200" dirty="0" smtClean="0">
                <a:solidFill>
                  <a:schemeClr val="tx1"/>
                </a:solidFill>
                <a:effectLst/>
                <a:latin typeface="+mn-lt"/>
                <a:ea typeface="+mn-ea"/>
                <a:cs typeface="+mn-cs"/>
              </a:rPr>
              <a:t>Although a diagnosis of autism is not dependent on problem behaviors like</a:t>
            </a:r>
            <a:r>
              <a:rPr lang="en-US" sz="1400" kern="1200" baseline="0" dirty="0" smtClean="0">
                <a:solidFill>
                  <a:schemeClr val="tx1"/>
                </a:solidFill>
                <a:effectLst/>
                <a:latin typeface="+mn-lt"/>
                <a:ea typeface="+mn-ea"/>
                <a:cs typeface="+mn-cs"/>
              </a:rPr>
              <a:t> </a:t>
            </a:r>
            <a:r>
              <a:rPr lang="en-US" sz="1400" kern="1200" dirty="0" smtClean="0">
                <a:solidFill>
                  <a:schemeClr val="tx1"/>
                </a:solidFill>
                <a:effectLst/>
                <a:latin typeface="+mn-lt"/>
                <a:ea typeface="+mn-ea"/>
                <a:cs typeface="+mn-cs"/>
              </a:rPr>
              <a:t>meltdowns--</a:t>
            </a:r>
            <a:r>
              <a:rPr lang="en-US" sz="1400" kern="1200" baseline="0" dirty="0" smtClean="0">
                <a:solidFill>
                  <a:schemeClr val="tx1"/>
                </a:solidFill>
                <a:latin typeface="+mn-lt"/>
                <a:ea typeface="+mn-ea"/>
                <a:cs typeface="+mn-cs"/>
              </a:rPr>
              <a:t>those highly emotional outbursts and tantrums of extended duration that are clearly disproportionate to the circumstances</a:t>
            </a:r>
            <a:r>
              <a:rPr lang="en-US" sz="1400" kern="1200" baseline="0" dirty="0" smtClean="0">
                <a:solidFill>
                  <a:schemeClr val="tx1"/>
                </a:solidFill>
                <a:effectLst/>
                <a:latin typeface="+mn-lt"/>
                <a:ea typeface="+mn-ea"/>
                <a:cs typeface="+mn-cs"/>
              </a:rPr>
              <a:t>--, </a:t>
            </a:r>
            <a:r>
              <a:rPr lang="en-US" sz="1400" kern="1200" dirty="0" smtClean="0">
                <a:solidFill>
                  <a:schemeClr val="tx1"/>
                </a:solidFill>
                <a:effectLst/>
                <a:latin typeface="+mn-lt"/>
                <a:ea typeface="+mn-ea"/>
                <a:cs typeface="+mn-cs"/>
              </a:rPr>
              <a:t>aggression, or self-injury, the probability of one or more of these problem behaviors occurring with regularity is higher in children with autism than in children with other developmental disabilities. </a:t>
            </a:r>
          </a:p>
          <a:p>
            <a:endParaRPr lang="en-US" sz="14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effectLst/>
                <a:latin typeface="+mn-lt"/>
                <a:ea typeface="+mn-ea"/>
                <a:cs typeface="+mn-cs"/>
              </a:rPr>
              <a:t>For instance, researchers have reported a 10 to 15% prevalence rate of these problem behaviors in persons with an intellectual disability,</a:t>
            </a:r>
            <a:r>
              <a:rPr lang="en-US" sz="1400" kern="1200" baseline="0" dirty="0" smtClean="0">
                <a:solidFill>
                  <a:schemeClr val="tx1"/>
                </a:solidFill>
                <a:effectLst/>
                <a:latin typeface="+mn-lt"/>
                <a:ea typeface="+mn-ea"/>
                <a:cs typeface="+mn-cs"/>
              </a:rPr>
              <a:t> By contrast, it</a:t>
            </a:r>
            <a:r>
              <a:rPr lang="en-US" sz="1400" kern="1200" dirty="0" smtClean="0">
                <a:solidFill>
                  <a:schemeClr val="tx1"/>
                </a:solidFill>
                <a:effectLst/>
                <a:latin typeface="+mn-lt"/>
                <a:ea typeface="+mn-ea"/>
                <a:cs typeface="+mn-cs"/>
              </a:rPr>
              <a:t> was reported</a:t>
            </a:r>
            <a:r>
              <a:rPr lang="en-US" sz="1400" kern="1200" baseline="0" dirty="0" smtClean="0">
                <a:solidFill>
                  <a:schemeClr val="tx1"/>
                </a:solidFill>
                <a:effectLst/>
                <a:latin typeface="+mn-lt"/>
                <a:ea typeface="+mn-ea"/>
                <a:cs typeface="+mn-cs"/>
              </a:rPr>
              <a:t> that </a:t>
            </a:r>
            <a:r>
              <a:rPr lang="en-US" sz="1400" kern="1200" dirty="0" smtClean="0">
                <a:solidFill>
                  <a:schemeClr val="tx1"/>
                </a:solidFill>
                <a:effectLst/>
                <a:latin typeface="+mn-lt"/>
                <a:ea typeface="+mn-ea"/>
                <a:cs typeface="+mn-cs"/>
              </a:rPr>
              <a:t>50% of a sample of 222 children with autism under the age of 7 engaged in self-injurious behavior; and that that 64% of a sample of 157 participants with autism aged 3 to 14 routinely engaged in at least one of the problem behaviors, with 32% of their sample showing all three behaviors. </a:t>
            </a:r>
          </a:p>
          <a:p>
            <a:r>
              <a:rPr lang="en-US" sz="1400" kern="1200" dirty="0" smtClean="0">
                <a:solidFill>
                  <a:schemeClr val="tx1"/>
                </a:solidFill>
                <a:effectLst/>
                <a:latin typeface="+mn-lt"/>
                <a:ea typeface="+mn-ea"/>
                <a:cs typeface="+mn-cs"/>
              </a:rPr>
              <a:t> </a:t>
            </a:r>
          </a:p>
          <a:p>
            <a:endParaRPr lang="en-US" sz="13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300" kern="1200" dirty="0" smtClean="0">
              <a:solidFill>
                <a:schemeClr val="tx1"/>
              </a:solidFill>
              <a:latin typeface="+mn-lt"/>
              <a:ea typeface="+mn-ea"/>
              <a:cs typeface="+mn-cs"/>
            </a:endParaRPr>
          </a:p>
        </p:txBody>
      </p:sp>
    </p:spTree>
    <p:extLst>
      <p:ext uri="{BB962C8B-B14F-4D97-AF65-F5344CB8AC3E}">
        <p14:creationId xmlns:p14="http://schemas.microsoft.com/office/powerpoint/2010/main" val="19013374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06488" y="696913"/>
            <a:ext cx="4646612" cy="3486150"/>
          </a:xfrm>
          <a:ln/>
        </p:spPr>
      </p:sp>
      <p:sp>
        <p:nvSpPr>
          <p:cNvPr id="58371" name="Rectangle 3"/>
          <p:cNvSpPr>
            <a:spLocks noGrp="1" noChangeArrowheads="1"/>
          </p:cNvSpPr>
          <p:nvPr>
            <p:ph type="body" idx="1"/>
          </p:nvPr>
        </p:nvSpPr>
        <p:spPr>
          <a:xfrm>
            <a:off x="94344" y="4256137"/>
            <a:ext cx="6705600" cy="4880609"/>
          </a:xfrm>
          <a:noFill/>
          <a:ln w="9525"/>
        </p:spPr>
        <p:txBody>
          <a:bodyPr>
            <a:noAutofit/>
          </a:bodyPr>
          <a:lstStyle/>
          <a:p>
            <a:r>
              <a:rPr lang="en-US" sz="1400" kern="1200" dirty="0" smtClean="0">
                <a:solidFill>
                  <a:schemeClr val="tx1"/>
                </a:solidFill>
                <a:effectLst/>
                <a:latin typeface="+mn-lt"/>
                <a:ea typeface="+mn-ea"/>
                <a:cs typeface="+mn-cs"/>
              </a:rPr>
              <a:t> </a:t>
            </a:r>
          </a:p>
          <a:p>
            <a:pPr marL="0" marR="0" lvl="1" indent="0" algn="l" defTabSz="9144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effectLst/>
                <a:latin typeface="+mn-lt"/>
                <a:ea typeface="+mn-ea"/>
                <a:cs typeface="+mn-cs"/>
              </a:rPr>
              <a:t>But,</a:t>
            </a:r>
            <a:r>
              <a:rPr lang="en-US" sz="1400" kern="1200" baseline="0" dirty="0" smtClean="0">
                <a:solidFill>
                  <a:schemeClr val="tx1"/>
                </a:solidFill>
                <a:effectLst/>
                <a:latin typeface="+mn-lt"/>
                <a:ea typeface="+mn-ea"/>
                <a:cs typeface="+mn-cs"/>
              </a:rPr>
              <a:t> although these problem behaviors are highly prevalent among those diagnosed with autism, </a:t>
            </a:r>
            <a:r>
              <a:rPr lang="en-US" b="1" dirty="0" smtClean="0">
                <a:solidFill>
                  <a:srgbClr val="2505AD"/>
                </a:solidFill>
                <a:cs typeface="Times New Roman" pitchFamily="18" charset="0"/>
              </a:rPr>
              <a:t>freedom for persons with Autism and their caregivers from these behaviors is attainable. Ironically, that freedom is possible with</a:t>
            </a:r>
            <a:r>
              <a:rPr lang="en-US" b="1" baseline="0" dirty="0" smtClean="0">
                <a:solidFill>
                  <a:srgbClr val="2505AD"/>
                </a:solidFill>
                <a:cs typeface="Times New Roman" pitchFamily="18" charset="0"/>
              </a:rPr>
              <a:t> behavior analytic assessment and treatment.</a:t>
            </a:r>
            <a:endParaRPr lang="en-US" b="1" dirty="0" smtClean="0">
              <a:solidFill>
                <a:srgbClr val="2505AD"/>
              </a:solidFill>
              <a:cs typeface="Times New Roman" pitchFamily="18" charset="0"/>
            </a:endParaRPr>
          </a:p>
          <a:p>
            <a:endParaRPr lang="en-US" sz="13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300" kern="1200" dirty="0" smtClean="0">
              <a:solidFill>
                <a:schemeClr val="tx1"/>
              </a:solidFill>
              <a:latin typeface="+mn-lt"/>
              <a:ea typeface="+mn-ea"/>
              <a:cs typeface="+mn-cs"/>
            </a:endParaRPr>
          </a:p>
        </p:txBody>
      </p:sp>
    </p:spTree>
    <p:extLst>
      <p:ext uri="{BB962C8B-B14F-4D97-AF65-F5344CB8AC3E}">
        <p14:creationId xmlns:p14="http://schemas.microsoft.com/office/powerpoint/2010/main" val="34786890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228600" y="4415790"/>
            <a:ext cx="6400800" cy="4374085"/>
          </a:xfrm>
        </p:spPr>
        <p:txBody>
          <a:bodyPr>
            <a:noAutofit/>
          </a:bodyPr>
          <a:lstStyle/>
          <a:p>
            <a:r>
              <a:rPr lang="en-US" sz="1300" baseline="0" dirty="0" smtClean="0"/>
              <a:t> </a:t>
            </a:r>
          </a:p>
          <a:p>
            <a:r>
              <a:rPr lang="en-US" sz="1300" baseline="0" dirty="0" smtClean="0"/>
              <a:t> </a:t>
            </a:r>
            <a:endParaRPr lang="en-US" sz="1300" baseline="0" dirty="0" smtClean="0"/>
          </a:p>
          <a:p>
            <a:endParaRPr lang="en-US" sz="1300" dirty="0"/>
          </a:p>
        </p:txBody>
      </p:sp>
      <p:sp>
        <p:nvSpPr>
          <p:cNvPr id="4" name="Slide Number Placeholder 3"/>
          <p:cNvSpPr>
            <a:spLocks noGrp="1"/>
          </p:cNvSpPr>
          <p:nvPr>
            <p:ph type="sldNum" sz="quarter" idx="10"/>
          </p:nvPr>
        </p:nvSpPr>
        <p:spPr/>
        <p:txBody>
          <a:bodyPr/>
          <a:lstStyle/>
          <a:p>
            <a:fld id="{6312EACC-0809-4BF3-A1FA-4216C5707E6B}" type="slidenum">
              <a:rPr lang="en-US" smtClean="0"/>
              <a:pPr/>
              <a:t>7</a:t>
            </a:fld>
            <a:endParaRPr lang="en-US"/>
          </a:p>
        </p:txBody>
      </p:sp>
    </p:spTree>
    <p:extLst>
      <p:ext uri="{BB962C8B-B14F-4D97-AF65-F5344CB8AC3E}">
        <p14:creationId xmlns:p14="http://schemas.microsoft.com/office/powerpoint/2010/main" val="33805271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228600" y="4415790"/>
            <a:ext cx="6400800" cy="4374085"/>
          </a:xfrm>
        </p:spPr>
        <p:txBody>
          <a:bodyPr>
            <a:noAutofit/>
          </a:bodyPr>
          <a:lstStyle/>
          <a:p>
            <a:r>
              <a:rPr lang="en-US" sz="1300" baseline="0" dirty="0" smtClean="0"/>
              <a:t> </a:t>
            </a:r>
          </a:p>
          <a:p>
            <a:endParaRPr lang="en-US" sz="1300" baseline="0" dirty="0" smtClean="0"/>
          </a:p>
          <a:p>
            <a:r>
              <a:rPr lang="en-US" sz="1300" baseline="0" dirty="0" smtClean="0"/>
              <a:t>We have the technology to understand why.</a:t>
            </a:r>
            <a:endParaRPr lang="en-US" sz="1300" dirty="0"/>
          </a:p>
        </p:txBody>
      </p:sp>
      <p:sp>
        <p:nvSpPr>
          <p:cNvPr id="4" name="Slide Number Placeholder 3"/>
          <p:cNvSpPr>
            <a:spLocks noGrp="1"/>
          </p:cNvSpPr>
          <p:nvPr>
            <p:ph type="sldNum" sz="quarter" idx="10"/>
          </p:nvPr>
        </p:nvSpPr>
        <p:spPr/>
        <p:txBody>
          <a:bodyPr/>
          <a:lstStyle/>
          <a:p>
            <a:fld id="{6312EACC-0809-4BF3-A1FA-4216C5707E6B}" type="slidenum">
              <a:rPr lang="en-US" smtClean="0"/>
              <a:pPr/>
              <a:t>8</a:t>
            </a:fld>
            <a:endParaRPr lang="en-US"/>
          </a:p>
        </p:txBody>
      </p:sp>
    </p:spTree>
    <p:extLst>
      <p:ext uri="{BB962C8B-B14F-4D97-AF65-F5344CB8AC3E}">
        <p14:creationId xmlns:p14="http://schemas.microsoft.com/office/powerpoint/2010/main" val="21316213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228600" y="4415790"/>
            <a:ext cx="6400800" cy="4374085"/>
          </a:xfrm>
        </p:spPr>
        <p:txBody>
          <a:bodyPr>
            <a:noAutofit/>
          </a:bodyPr>
          <a:lstStyle/>
          <a:p>
            <a:r>
              <a:rPr lang="en-US" sz="1300" baseline="0" dirty="0" smtClean="0"/>
              <a:t> </a:t>
            </a:r>
          </a:p>
          <a:p>
            <a:endParaRPr lang="en-US" sz="1300" baseline="0" dirty="0" smtClean="0"/>
          </a:p>
          <a:p>
            <a:r>
              <a:rPr lang="en-US" sz="1300" baseline="0" dirty="0" smtClean="0"/>
              <a:t>We have the technology to understand why.</a:t>
            </a:r>
            <a:endParaRPr lang="en-US" sz="1300" dirty="0"/>
          </a:p>
        </p:txBody>
      </p:sp>
      <p:sp>
        <p:nvSpPr>
          <p:cNvPr id="4" name="Slide Number Placeholder 3"/>
          <p:cNvSpPr>
            <a:spLocks noGrp="1"/>
          </p:cNvSpPr>
          <p:nvPr>
            <p:ph type="sldNum" sz="quarter" idx="10"/>
          </p:nvPr>
        </p:nvSpPr>
        <p:spPr/>
        <p:txBody>
          <a:bodyPr/>
          <a:lstStyle/>
          <a:p>
            <a:fld id="{6312EACC-0809-4BF3-A1FA-4216C5707E6B}" type="slidenum">
              <a:rPr lang="en-US" smtClean="0"/>
              <a:pPr/>
              <a:t>9</a:t>
            </a:fld>
            <a:endParaRPr lang="en-US"/>
          </a:p>
        </p:txBody>
      </p:sp>
    </p:spTree>
    <p:extLst>
      <p:ext uri="{BB962C8B-B14F-4D97-AF65-F5344CB8AC3E}">
        <p14:creationId xmlns:p14="http://schemas.microsoft.com/office/powerpoint/2010/main" val="19393293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228600" y="4415790"/>
            <a:ext cx="6400800" cy="4374085"/>
          </a:xfrm>
        </p:spPr>
        <p:txBody>
          <a:bodyPr>
            <a:noAutofit/>
          </a:bodyPr>
          <a:lstStyle/>
          <a:p>
            <a:r>
              <a:rPr lang="en-US" sz="1300" baseline="0" dirty="0" smtClean="0"/>
              <a:t> </a:t>
            </a:r>
          </a:p>
          <a:p>
            <a:endParaRPr lang="en-US" sz="1300" baseline="0" dirty="0" smtClean="0"/>
          </a:p>
          <a:p>
            <a:r>
              <a:rPr lang="en-US" sz="1300" baseline="0" dirty="0" smtClean="0"/>
              <a:t>We have the technology to understand why.</a:t>
            </a:r>
            <a:endParaRPr lang="en-US" sz="1300" dirty="0"/>
          </a:p>
        </p:txBody>
      </p:sp>
      <p:sp>
        <p:nvSpPr>
          <p:cNvPr id="4" name="Slide Number Placeholder 3"/>
          <p:cNvSpPr>
            <a:spLocks noGrp="1"/>
          </p:cNvSpPr>
          <p:nvPr>
            <p:ph type="sldNum" sz="quarter" idx="10"/>
          </p:nvPr>
        </p:nvSpPr>
        <p:spPr/>
        <p:txBody>
          <a:bodyPr/>
          <a:lstStyle/>
          <a:p>
            <a:fld id="{6312EACC-0809-4BF3-A1FA-4216C5707E6B}" type="slidenum">
              <a:rPr lang="en-US" smtClean="0"/>
              <a:pPr/>
              <a:t>10</a:t>
            </a:fld>
            <a:endParaRPr lang="en-US"/>
          </a:p>
        </p:txBody>
      </p:sp>
    </p:spTree>
    <p:extLst>
      <p:ext uri="{BB962C8B-B14F-4D97-AF65-F5344CB8AC3E}">
        <p14:creationId xmlns:p14="http://schemas.microsoft.com/office/powerpoint/2010/main" val="8965521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228600" y="4415790"/>
            <a:ext cx="6400800" cy="4374085"/>
          </a:xfrm>
        </p:spPr>
        <p:txBody>
          <a:bodyPr>
            <a:noAutofit/>
          </a:bodyPr>
          <a:lstStyle/>
          <a:p>
            <a:r>
              <a:rPr lang="en-US" sz="1300" baseline="0" dirty="0" smtClean="0"/>
              <a:t> </a:t>
            </a:r>
          </a:p>
          <a:p>
            <a:endParaRPr lang="en-US" sz="1300" baseline="0" dirty="0" smtClean="0"/>
          </a:p>
          <a:p>
            <a:r>
              <a:rPr lang="en-US" sz="1300" baseline="0" dirty="0" smtClean="0"/>
              <a:t>We have the technology to understand why.</a:t>
            </a:r>
            <a:endParaRPr lang="en-US" sz="1300" dirty="0"/>
          </a:p>
        </p:txBody>
      </p:sp>
      <p:sp>
        <p:nvSpPr>
          <p:cNvPr id="4" name="Slide Number Placeholder 3"/>
          <p:cNvSpPr>
            <a:spLocks noGrp="1"/>
          </p:cNvSpPr>
          <p:nvPr>
            <p:ph type="sldNum" sz="quarter" idx="10"/>
          </p:nvPr>
        </p:nvSpPr>
        <p:spPr/>
        <p:txBody>
          <a:bodyPr/>
          <a:lstStyle/>
          <a:p>
            <a:fld id="{6312EACC-0809-4BF3-A1FA-4216C5707E6B}" type="slidenum">
              <a:rPr lang="en-US" smtClean="0"/>
              <a:pPr/>
              <a:t>11</a:t>
            </a:fld>
            <a:endParaRPr lang="en-US"/>
          </a:p>
        </p:txBody>
      </p:sp>
    </p:spTree>
    <p:extLst>
      <p:ext uri="{BB962C8B-B14F-4D97-AF65-F5344CB8AC3E}">
        <p14:creationId xmlns:p14="http://schemas.microsoft.com/office/powerpoint/2010/main" val="8145426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06488" y="696913"/>
            <a:ext cx="4646612" cy="3486150"/>
          </a:xfrm>
          <a:ln/>
        </p:spPr>
      </p:sp>
      <p:sp>
        <p:nvSpPr>
          <p:cNvPr id="58371" name="Rectangle 3"/>
          <p:cNvSpPr>
            <a:spLocks noGrp="1" noChangeArrowheads="1"/>
          </p:cNvSpPr>
          <p:nvPr>
            <p:ph type="body" idx="1"/>
          </p:nvPr>
        </p:nvSpPr>
        <p:spPr>
          <a:xfrm>
            <a:off x="105228" y="4194631"/>
            <a:ext cx="6629400" cy="5029200"/>
          </a:xfrm>
          <a:noFill/>
          <a:ln w="9525"/>
        </p:spPr>
        <p:txBody>
          <a:bodyPr>
            <a:noAutofit/>
          </a:bodyPr>
          <a:lstStyle/>
          <a:p>
            <a:endParaRPr lang="en-US" sz="1000" kern="1200" baseline="0" dirty="0" smtClean="0">
              <a:solidFill>
                <a:schemeClr val="tx1"/>
              </a:solidFill>
              <a:latin typeface="+mn-lt"/>
              <a:ea typeface="+mn-ea"/>
              <a:cs typeface="+mn-cs"/>
            </a:endParaRPr>
          </a:p>
          <a:p>
            <a:r>
              <a:rPr lang="en-US" sz="1000" b="0" u="none" baseline="0" dirty="0" smtClean="0">
                <a:cs typeface="Times New Roman" pitchFamily="18" charset="0"/>
              </a:rPr>
              <a:t>The criteria for saying something works are very rigorous in behavior analysis and still there is quite a bit of evidence behind behavior-analytic methods for addressing problem behavior.</a:t>
            </a:r>
            <a:endParaRPr lang="en-US" sz="1000" b="0" u="none" dirty="0" smtClean="0">
              <a:cs typeface="Times New Roman" pitchFamily="18" charset="0"/>
            </a:endParaRPr>
          </a:p>
          <a:p>
            <a:endParaRPr lang="en-US" sz="10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This approach is practical and hopeful and, if you make it through to the end, you may even agree with me that it is the most dignifying of approaches to the unique problems associated with autism. </a:t>
            </a:r>
            <a:endParaRPr lang="en-US" sz="1200" dirty="0" smtClean="0">
              <a:cs typeface="Times New Roman" pitchFamily="18" charset="0"/>
            </a:endParaRPr>
          </a:p>
        </p:txBody>
      </p:sp>
    </p:spTree>
    <p:extLst>
      <p:ext uri="{BB962C8B-B14F-4D97-AF65-F5344CB8AC3E}">
        <p14:creationId xmlns:p14="http://schemas.microsoft.com/office/powerpoint/2010/main" val="40481423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06488" y="696913"/>
            <a:ext cx="4646612" cy="3486150"/>
          </a:xfrm>
          <a:ln/>
        </p:spPr>
      </p:sp>
      <p:sp>
        <p:nvSpPr>
          <p:cNvPr id="58371" name="Rectangle 3"/>
          <p:cNvSpPr>
            <a:spLocks noGrp="1" noChangeArrowheads="1"/>
          </p:cNvSpPr>
          <p:nvPr>
            <p:ph type="body" idx="1"/>
          </p:nvPr>
        </p:nvSpPr>
        <p:spPr>
          <a:xfrm>
            <a:off x="105228" y="4194631"/>
            <a:ext cx="6629400" cy="5029200"/>
          </a:xfrm>
          <a:noFill/>
          <a:ln w="9525"/>
        </p:spPr>
        <p:txBody>
          <a:bodyPr>
            <a:noAutofit/>
          </a:bodyPr>
          <a:lstStyle/>
          <a:p>
            <a:endParaRPr lang="en-US" sz="1000" kern="1200" baseline="0" dirty="0" smtClean="0">
              <a:solidFill>
                <a:schemeClr val="tx1"/>
              </a:solidFill>
              <a:latin typeface="+mn-lt"/>
              <a:ea typeface="+mn-ea"/>
              <a:cs typeface="+mn-cs"/>
            </a:endParaRPr>
          </a:p>
          <a:p>
            <a:r>
              <a:rPr lang="en-US" sz="1000" b="0" u="none" baseline="0" dirty="0" smtClean="0">
                <a:cs typeface="Times New Roman" pitchFamily="18" charset="0"/>
              </a:rPr>
              <a:t>The criteria for saying something works are very rigorous in behavior analysis and still there is quite a bit of evidence behind behavior-analytic methods for addressing problem behavior.</a:t>
            </a:r>
            <a:endParaRPr lang="en-US" sz="1000" b="0" u="none" dirty="0" smtClean="0">
              <a:cs typeface="Times New Roman" pitchFamily="18" charset="0"/>
            </a:endParaRPr>
          </a:p>
          <a:p>
            <a:endParaRPr lang="en-US" sz="10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This approach is practical and hopeful and, if you make it through to the end, you may even agree with me that it is the most dignifying of approaches to the unique problems associated with autism. </a:t>
            </a:r>
            <a:endParaRPr lang="en-US" sz="1200" dirty="0" smtClean="0">
              <a:cs typeface="Times New Roman" pitchFamily="18" charset="0"/>
            </a:endParaRPr>
          </a:p>
        </p:txBody>
      </p:sp>
    </p:spTree>
    <p:extLst>
      <p:ext uri="{BB962C8B-B14F-4D97-AF65-F5344CB8AC3E}">
        <p14:creationId xmlns:p14="http://schemas.microsoft.com/office/powerpoint/2010/main" val="41216951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06488" y="696913"/>
            <a:ext cx="4646612" cy="3486150"/>
          </a:xfrm>
          <a:ln/>
        </p:spPr>
      </p:sp>
      <p:sp>
        <p:nvSpPr>
          <p:cNvPr id="58371" name="Rectangle 3"/>
          <p:cNvSpPr>
            <a:spLocks noGrp="1" noChangeArrowheads="1"/>
          </p:cNvSpPr>
          <p:nvPr>
            <p:ph type="body" idx="1"/>
          </p:nvPr>
        </p:nvSpPr>
        <p:spPr>
          <a:xfrm>
            <a:off x="105228" y="4194631"/>
            <a:ext cx="6629400" cy="5029200"/>
          </a:xfrm>
          <a:noFill/>
          <a:ln w="9525"/>
        </p:spPr>
        <p:txBody>
          <a:bodyPr>
            <a:noAutofit/>
          </a:bodyPr>
          <a:lstStyle/>
          <a:p>
            <a:endParaRPr lang="en-US" sz="1000" kern="1200" baseline="0" dirty="0" smtClean="0">
              <a:solidFill>
                <a:schemeClr val="tx1"/>
              </a:solidFill>
              <a:latin typeface="+mn-lt"/>
              <a:ea typeface="+mn-ea"/>
              <a:cs typeface="+mn-cs"/>
            </a:endParaRPr>
          </a:p>
          <a:p>
            <a:r>
              <a:rPr lang="en-US" sz="1000" b="0" u="none" baseline="0" dirty="0" smtClean="0">
                <a:cs typeface="Times New Roman" pitchFamily="18" charset="0"/>
              </a:rPr>
              <a:t>The criteria for saying something works are very rigorous in behavior analysis and still there is quite a bit of evidence behind behavior-analytic methods for addressing problem behavior.</a:t>
            </a:r>
            <a:endParaRPr lang="en-US" sz="1000" b="0" u="none" dirty="0" smtClean="0">
              <a:cs typeface="Times New Roman" pitchFamily="18" charset="0"/>
            </a:endParaRPr>
          </a:p>
          <a:p>
            <a:endParaRPr lang="en-US" sz="10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This approach is practical and hopeful and, if you make it through to the end, you may even agree with me that it is the most dignifying of approaches to the unique problems associated with autism. </a:t>
            </a:r>
            <a:endParaRPr lang="en-US" sz="1200" dirty="0" smtClean="0">
              <a:cs typeface="Times New Roman" pitchFamily="18" charset="0"/>
            </a:endParaRPr>
          </a:p>
        </p:txBody>
      </p:sp>
    </p:spTree>
    <p:extLst>
      <p:ext uri="{BB962C8B-B14F-4D97-AF65-F5344CB8AC3E}">
        <p14:creationId xmlns:p14="http://schemas.microsoft.com/office/powerpoint/2010/main" val="37620715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06488" y="696913"/>
            <a:ext cx="4646612" cy="3486150"/>
          </a:xfrm>
          <a:ln/>
        </p:spPr>
      </p:sp>
      <p:sp>
        <p:nvSpPr>
          <p:cNvPr id="58371" name="Rectangle 3"/>
          <p:cNvSpPr>
            <a:spLocks noGrp="1" noChangeArrowheads="1"/>
          </p:cNvSpPr>
          <p:nvPr>
            <p:ph type="body" idx="1"/>
          </p:nvPr>
        </p:nvSpPr>
        <p:spPr>
          <a:xfrm>
            <a:off x="105228" y="4194631"/>
            <a:ext cx="6629400" cy="5029200"/>
          </a:xfrm>
          <a:noFill/>
          <a:ln w="9525"/>
        </p:spPr>
        <p:txBody>
          <a:bodyPr>
            <a:noAutofit/>
          </a:bodyPr>
          <a:lstStyle/>
          <a:p>
            <a:r>
              <a:rPr lang="en-US" b="0" u="none" dirty="0" smtClean="0">
                <a:cs typeface="Times New Roman" pitchFamily="18" charset="0"/>
              </a:rPr>
              <a:t>That freedom is possible with behavior analytic assessment and treatment. Because of</a:t>
            </a:r>
            <a:r>
              <a:rPr lang="en-US" b="0" u="none" baseline="0" dirty="0" smtClean="0">
                <a:cs typeface="Times New Roman" pitchFamily="18" charset="0"/>
              </a:rPr>
              <a:t> its scientific assumptions and commitments, its proven methods, and its sensitivity to people’s values, including the child being served, .</a:t>
            </a:r>
          </a:p>
          <a:p>
            <a:endParaRPr lang="en-US" sz="1000" b="0" u="none" baseline="0" dirty="0" smtClean="0">
              <a:cs typeface="Times New Roman" pitchFamily="18" charset="0"/>
            </a:endParaRPr>
          </a:p>
          <a:p>
            <a:r>
              <a:rPr lang="en-US" b="0" baseline="0" dirty="0" smtClean="0">
                <a:cs typeface="Times New Roman" pitchFamily="18" charset="0"/>
              </a:rPr>
              <a:t>In a nutshell, the most important assumption of behavior analysis, and arguably the field’s greatest contribution is that</a:t>
            </a:r>
            <a:r>
              <a:rPr lang="en-US" b="0" dirty="0" smtClean="0">
                <a:cs typeface="Times New Roman" pitchFamily="18" charset="0"/>
              </a:rPr>
              <a:t> severe problem behavior is understood as learned behavior …. Learned like any other behavior and that it is influenced by its outcomes, past and present, and by its present</a:t>
            </a:r>
            <a:r>
              <a:rPr lang="en-US" b="0" baseline="0" dirty="0" smtClean="0">
                <a:cs typeface="Times New Roman" pitchFamily="18" charset="0"/>
              </a:rPr>
              <a:t> context. No matter how extraordinary the problem behavior may look or last, behavior analysts seek to identify and understand the ordinary conditions and interactions that gave rise to continue to strengthen the behavior.</a:t>
            </a:r>
            <a:endParaRPr lang="en-US" b="0" dirty="0" smtClean="0">
              <a:cs typeface="Times New Roman" pitchFamily="18" charset="0"/>
            </a:endParaRPr>
          </a:p>
          <a:p>
            <a:endParaRPr lang="en-US" sz="1000" b="1" dirty="0" smtClean="0">
              <a:cs typeface="Times New Roman" pitchFamily="18" charset="0"/>
            </a:endParaRPr>
          </a:p>
          <a:p>
            <a:r>
              <a:rPr lang="en-US" sz="1400" kern="1200" dirty="0" smtClean="0">
                <a:solidFill>
                  <a:schemeClr val="tx1"/>
                </a:solidFill>
                <a:latin typeface="+mn-lt"/>
                <a:ea typeface="+mn-ea"/>
                <a:cs typeface="+mn-cs"/>
              </a:rPr>
              <a:t>Please</a:t>
            </a:r>
            <a:r>
              <a:rPr lang="en-US" sz="1400" kern="1200" baseline="0" dirty="0" smtClean="0">
                <a:solidFill>
                  <a:schemeClr val="tx1"/>
                </a:solidFill>
                <a:latin typeface="+mn-lt"/>
                <a:ea typeface="+mn-ea"/>
                <a:cs typeface="+mn-cs"/>
              </a:rPr>
              <a:t> understand that emphasis on the learned nature of problem behavior in children with autism does not mean that I blindly overlook genetics or the unique neurobiology of children with ASDs. These are important factors to read about at this point, but </a:t>
            </a:r>
            <a:r>
              <a:rPr lang="en-US" sz="1400" kern="1200" dirty="0" smtClean="0">
                <a:solidFill>
                  <a:schemeClr val="tx1"/>
                </a:solidFill>
                <a:latin typeface="+mn-lt"/>
                <a:ea typeface="+mn-ea"/>
                <a:cs typeface="+mn-cs"/>
              </a:rPr>
              <a:t>I would like</a:t>
            </a:r>
            <a:r>
              <a:rPr lang="en-US" sz="1400" kern="1200" baseline="0" dirty="0" smtClean="0">
                <a:solidFill>
                  <a:schemeClr val="tx1"/>
                </a:solidFill>
                <a:latin typeface="+mn-lt"/>
                <a:ea typeface="+mn-ea"/>
                <a:cs typeface="+mn-cs"/>
              </a:rPr>
              <a:t> to teach you to </a:t>
            </a:r>
            <a:r>
              <a:rPr lang="en-US" sz="1400" kern="1200" dirty="0" smtClean="0">
                <a:solidFill>
                  <a:schemeClr val="tx1"/>
                </a:solidFill>
                <a:latin typeface="+mn-lt"/>
                <a:ea typeface="+mn-ea"/>
                <a:cs typeface="+mn-cs"/>
              </a:rPr>
              <a:t>look where the light is good—to the children’s environment</a:t>
            </a:r>
            <a:r>
              <a:rPr lang="en-US" sz="1400" kern="1200" baseline="0" dirty="0" smtClean="0">
                <a:solidFill>
                  <a:schemeClr val="tx1"/>
                </a:solidFill>
                <a:latin typeface="+mn-lt"/>
                <a:ea typeface="+mn-ea"/>
                <a:cs typeface="+mn-cs"/>
              </a:rPr>
              <a:t> and especially to what the child experiences each time they engage in any important behavior--</a:t>
            </a:r>
            <a:r>
              <a:rPr lang="en-US" sz="1400" kern="1200" dirty="0" smtClean="0">
                <a:solidFill>
                  <a:schemeClr val="tx1"/>
                </a:solidFill>
                <a:latin typeface="+mn-lt"/>
                <a:ea typeface="+mn-ea"/>
                <a:cs typeface="+mn-cs"/>
              </a:rPr>
              <a:t>for variables responsible for their</a:t>
            </a:r>
            <a:r>
              <a:rPr lang="en-US" sz="1400" kern="1200" baseline="0" dirty="0" smtClean="0">
                <a:solidFill>
                  <a:schemeClr val="tx1"/>
                </a:solidFill>
                <a:latin typeface="+mn-lt"/>
                <a:ea typeface="+mn-ea"/>
                <a:cs typeface="+mn-cs"/>
              </a:rPr>
              <a:t> </a:t>
            </a:r>
            <a:r>
              <a:rPr lang="en-US" sz="1400" kern="1200" dirty="0" smtClean="0">
                <a:solidFill>
                  <a:schemeClr val="tx1"/>
                </a:solidFill>
                <a:latin typeface="+mn-lt"/>
                <a:ea typeface="+mn-ea"/>
                <a:cs typeface="+mn-cs"/>
              </a:rPr>
              <a:t>behavior.</a:t>
            </a:r>
            <a:r>
              <a:rPr lang="en-US" sz="1400" kern="1200" baseline="0" dirty="0" smtClean="0">
                <a:solidFill>
                  <a:schemeClr val="tx1"/>
                </a:solidFill>
                <a:latin typeface="+mn-lt"/>
                <a:ea typeface="+mn-ea"/>
                <a:cs typeface="+mn-cs"/>
              </a:rPr>
              <a:t> </a:t>
            </a:r>
          </a:p>
          <a:p>
            <a:endParaRPr lang="en-US" sz="1000" kern="1200" baseline="0" dirty="0" smtClean="0">
              <a:solidFill>
                <a:schemeClr val="tx1"/>
              </a:solidFill>
              <a:latin typeface="+mn-lt"/>
              <a:ea typeface="+mn-ea"/>
              <a:cs typeface="+mn-cs"/>
            </a:endParaRPr>
          </a:p>
        </p:txBody>
      </p:sp>
    </p:spTree>
    <p:extLst>
      <p:ext uri="{BB962C8B-B14F-4D97-AF65-F5344CB8AC3E}">
        <p14:creationId xmlns:p14="http://schemas.microsoft.com/office/powerpoint/2010/main" val="12739566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06488" y="696913"/>
            <a:ext cx="4646612" cy="3486150"/>
          </a:xfrm>
          <a:ln/>
        </p:spPr>
      </p:sp>
      <p:sp>
        <p:nvSpPr>
          <p:cNvPr id="58371" name="Rectangle 3"/>
          <p:cNvSpPr>
            <a:spLocks noGrp="1" noChangeArrowheads="1"/>
          </p:cNvSpPr>
          <p:nvPr>
            <p:ph type="body" idx="1"/>
          </p:nvPr>
        </p:nvSpPr>
        <p:spPr>
          <a:xfrm>
            <a:off x="105228" y="4194631"/>
            <a:ext cx="6629400" cy="5029200"/>
          </a:xfrm>
          <a:noFill/>
          <a:ln w="9525"/>
        </p:spPr>
        <p:txBody>
          <a:bodyPr>
            <a:noAutofit/>
          </a:bodyPr>
          <a:lstStyle/>
          <a:p>
            <a:r>
              <a:rPr lang="en-US" b="0" u="none" dirty="0" smtClean="0">
                <a:cs typeface="Times New Roman" pitchFamily="18" charset="0"/>
              </a:rPr>
              <a:t>That freedom is possible with behavior analytic assessment and treatment. Because of</a:t>
            </a:r>
            <a:r>
              <a:rPr lang="en-US" b="0" u="none" baseline="0" dirty="0" smtClean="0">
                <a:cs typeface="Times New Roman" pitchFamily="18" charset="0"/>
              </a:rPr>
              <a:t> its scientific assumptions and commitments, its proven methods, and its sensitivity to people’s values, including the child being served, .</a:t>
            </a:r>
          </a:p>
          <a:p>
            <a:endParaRPr lang="en-US" sz="1000" b="0" u="none" baseline="0" dirty="0" smtClean="0">
              <a:cs typeface="Times New Roman" pitchFamily="18" charset="0"/>
            </a:endParaRPr>
          </a:p>
          <a:p>
            <a:r>
              <a:rPr lang="en-US" b="0" baseline="0" dirty="0" smtClean="0">
                <a:cs typeface="Times New Roman" pitchFamily="18" charset="0"/>
              </a:rPr>
              <a:t>In a nutshell, the most important assumption of behavior analysis, and arguably the field’s greatest contribution is that</a:t>
            </a:r>
            <a:r>
              <a:rPr lang="en-US" b="0" dirty="0" smtClean="0">
                <a:cs typeface="Times New Roman" pitchFamily="18" charset="0"/>
              </a:rPr>
              <a:t> severe problem behavior is understood as learned behavior …. Learned like any other behavior and that it is influenced by its outcomes, past and present, and by its present</a:t>
            </a:r>
            <a:r>
              <a:rPr lang="en-US" b="0" baseline="0" dirty="0" smtClean="0">
                <a:cs typeface="Times New Roman" pitchFamily="18" charset="0"/>
              </a:rPr>
              <a:t> context. No matter how extraordinary the problem behavior may look or last, behavior analysts seek to identify and understand the ordinary conditions and interactions that gave rise to continue to strengthen the behavior.</a:t>
            </a:r>
            <a:endParaRPr lang="en-US" b="0" dirty="0" smtClean="0">
              <a:cs typeface="Times New Roman" pitchFamily="18" charset="0"/>
            </a:endParaRPr>
          </a:p>
          <a:p>
            <a:endParaRPr lang="en-US" sz="1000" b="1" dirty="0" smtClean="0">
              <a:cs typeface="Times New Roman" pitchFamily="18" charset="0"/>
            </a:endParaRPr>
          </a:p>
          <a:p>
            <a:r>
              <a:rPr lang="en-US" sz="1400" kern="1200" dirty="0" smtClean="0">
                <a:solidFill>
                  <a:schemeClr val="tx1"/>
                </a:solidFill>
                <a:latin typeface="+mn-lt"/>
                <a:ea typeface="+mn-ea"/>
                <a:cs typeface="+mn-cs"/>
              </a:rPr>
              <a:t>Please</a:t>
            </a:r>
            <a:r>
              <a:rPr lang="en-US" sz="1400" kern="1200" baseline="0" dirty="0" smtClean="0">
                <a:solidFill>
                  <a:schemeClr val="tx1"/>
                </a:solidFill>
                <a:latin typeface="+mn-lt"/>
                <a:ea typeface="+mn-ea"/>
                <a:cs typeface="+mn-cs"/>
              </a:rPr>
              <a:t> understand that emphasis on the learned nature of problem behavior in children with autism does not mean that I blindly overlook genetics or the unique neurobiology of children with ASDs. These are important factors to read about at this point, but </a:t>
            </a:r>
            <a:r>
              <a:rPr lang="en-US" sz="1400" kern="1200" dirty="0" smtClean="0">
                <a:solidFill>
                  <a:schemeClr val="tx1"/>
                </a:solidFill>
                <a:latin typeface="+mn-lt"/>
                <a:ea typeface="+mn-ea"/>
                <a:cs typeface="+mn-cs"/>
              </a:rPr>
              <a:t>I would like</a:t>
            </a:r>
            <a:r>
              <a:rPr lang="en-US" sz="1400" kern="1200" baseline="0" dirty="0" smtClean="0">
                <a:solidFill>
                  <a:schemeClr val="tx1"/>
                </a:solidFill>
                <a:latin typeface="+mn-lt"/>
                <a:ea typeface="+mn-ea"/>
                <a:cs typeface="+mn-cs"/>
              </a:rPr>
              <a:t> to teach you to </a:t>
            </a:r>
            <a:r>
              <a:rPr lang="en-US" sz="1400" kern="1200" dirty="0" smtClean="0">
                <a:solidFill>
                  <a:schemeClr val="tx1"/>
                </a:solidFill>
                <a:latin typeface="+mn-lt"/>
                <a:ea typeface="+mn-ea"/>
                <a:cs typeface="+mn-cs"/>
              </a:rPr>
              <a:t>look where the light is good—to the children’s environment</a:t>
            </a:r>
            <a:r>
              <a:rPr lang="en-US" sz="1400" kern="1200" baseline="0" dirty="0" smtClean="0">
                <a:solidFill>
                  <a:schemeClr val="tx1"/>
                </a:solidFill>
                <a:latin typeface="+mn-lt"/>
                <a:ea typeface="+mn-ea"/>
                <a:cs typeface="+mn-cs"/>
              </a:rPr>
              <a:t> and especially to what the child experiences each time they engage in any important behavior--</a:t>
            </a:r>
            <a:r>
              <a:rPr lang="en-US" sz="1400" kern="1200" dirty="0" smtClean="0">
                <a:solidFill>
                  <a:schemeClr val="tx1"/>
                </a:solidFill>
                <a:latin typeface="+mn-lt"/>
                <a:ea typeface="+mn-ea"/>
                <a:cs typeface="+mn-cs"/>
              </a:rPr>
              <a:t>for variables responsible for their</a:t>
            </a:r>
            <a:r>
              <a:rPr lang="en-US" sz="1400" kern="1200" baseline="0" dirty="0" smtClean="0">
                <a:solidFill>
                  <a:schemeClr val="tx1"/>
                </a:solidFill>
                <a:latin typeface="+mn-lt"/>
                <a:ea typeface="+mn-ea"/>
                <a:cs typeface="+mn-cs"/>
              </a:rPr>
              <a:t> </a:t>
            </a:r>
            <a:r>
              <a:rPr lang="en-US" sz="1400" kern="1200" dirty="0" smtClean="0">
                <a:solidFill>
                  <a:schemeClr val="tx1"/>
                </a:solidFill>
                <a:latin typeface="+mn-lt"/>
                <a:ea typeface="+mn-ea"/>
                <a:cs typeface="+mn-cs"/>
              </a:rPr>
              <a:t>behavior.</a:t>
            </a:r>
            <a:r>
              <a:rPr lang="en-US" sz="1400" kern="1200" baseline="0" dirty="0" smtClean="0">
                <a:solidFill>
                  <a:schemeClr val="tx1"/>
                </a:solidFill>
                <a:latin typeface="+mn-lt"/>
                <a:ea typeface="+mn-ea"/>
                <a:cs typeface="+mn-cs"/>
              </a:rPr>
              <a:t> </a:t>
            </a:r>
          </a:p>
          <a:p>
            <a:endParaRPr lang="en-US" sz="1000" kern="1200" baseline="0" dirty="0" smtClean="0">
              <a:solidFill>
                <a:schemeClr val="tx1"/>
              </a:solidFill>
              <a:latin typeface="+mn-lt"/>
              <a:ea typeface="+mn-ea"/>
              <a:cs typeface="+mn-cs"/>
            </a:endParaRPr>
          </a:p>
        </p:txBody>
      </p:sp>
    </p:spTree>
    <p:extLst>
      <p:ext uri="{BB962C8B-B14F-4D97-AF65-F5344CB8AC3E}">
        <p14:creationId xmlns:p14="http://schemas.microsoft.com/office/powerpoint/2010/main" val="10412082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06488" y="696913"/>
            <a:ext cx="4646612" cy="3486150"/>
          </a:xfrm>
          <a:ln/>
        </p:spPr>
      </p:sp>
      <p:sp>
        <p:nvSpPr>
          <p:cNvPr id="58371" name="Rectangle 3"/>
          <p:cNvSpPr>
            <a:spLocks noGrp="1" noChangeArrowheads="1"/>
          </p:cNvSpPr>
          <p:nvPr>
            <p:ph type="body" idx="1"/>
          </p:nvPr>
        </p:nvSpPr>
        <p:spPr>
          <a:xfrm>
            <a:off x="381000" y="4415791"/>
            <a:ext cx="5943600" cy="4374085"/>
          </a:xfrm>
          <a:noFill/>
          <a:ln w="9525"/>
        </p:spPr>
        <p:txBody>
          <a:bodyPr>
            <a:noAutofit/>
          </a:bodyPr>
          <a:lstStyle/>
          <a:p>
            <a:r>
              <a:rPr lang="en-US" sz="1400" kern="1200" baseline="0" dirty="0" smtClean="0">
                <a:solidFill>
                  <a:schemeClr val="tx1"/>
                </a:solidFill>
                <a:latin typeface="+mn-lt"/>
                <a:ea typeface="+mn-ea"/>
                <a:cs typeface="Times New Roman" pitchFamily="18" charset="0"/>
              </a:rPr>
              <a:t>Process for determining the contingencies influencing problem behavior</a:t>
            </a:r>
            <a:endParaRPr lang="en-US" dirty="0" smtClean="0">
              <a:latin typeface="+mj-lt"/>
              <a:cs typeface="Times New Roman" pitchFamily="18" charset="0"/>
            </a:endParaRPr>
          </a:p>
        </p:txBody>
      </p:sp>
    </p:spTree>
    <p:extLst>
      <p:ext uri="{BB962C8B-B14F-4D97-AF65-F5344CB8AC3E}">
        <p14:creationId xmlns:p14="http://schemas.microsoft.com/office/powerpoint/2010/main" val="42630635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06488" y="696913"/>
            <a:ext cx="4646612" cy="3486150"/>
          </a:xfrm>
          <a:ln/>
        </p:spPr>
      </p:sp>
      <p:sp>
        <p:nvSpPr>
          <p:cNvPr id="58371" name="Rectangle 3"/>
          <p:cNvSpPr>
            <a:spLocks noGrp="1" noChangeArrowheads="1"/>
          </p:cNvSpPr>
          <p:nvPr>
            <p:ph type="body" idx="1"/>
          </p:nvPr>
        </p:nvSpPr>
        <p:spPr>
          <a:xfrm>
            <a:off x="381000" y="4415791"/>
            <a:ext cx="5943600" cy="4374085"/>
          </a:xfrm>
          <a:noFill/>
          <a:ln w="9525"/>
        </p:spPr>
        <p:txBody>
          <a:bodyPr>
            <a:noAutofit/>
          </a:bodyPr>
          <a:lstStyle/>
          <a:p>
            <a:r>
              <a:rPr lang="en-US" sz="1400" kern="1200" baseline="0" dirty="0" smtClean="0">
                <a:solidFill>
                  <a:schemeClr val="tx1"/>
                </a:solidFill>
                <a:latin typeface="+mn-lt"/>
                <a:ea typeface="+mn-ea"/>
                <a:cs typeface="Times New Roman" pitchFamily="18" charset="0"/>
              </a:rPr>
              <a:t>You might not agree with me, so let’s do some perspective taking: </a:t>
            </a:r>
          </a:p>
          <a:p>
            <a:endParaRPr lang="en-US" sz="1400" kern="1200" baseline="0" dirty="0" smtClean="0">
              <a:solidFill>
                <a:schemeClr val="tx1"/>
              </a:solidFill>
              <a:latin typeface="+mn-lt"/>
              <a:ea typeface="+mn-ea"/>
              <a:cs typeface="Times New Roman" pitchFamily="18" charset="0"/>
            </a:endParaRPr>
          </a:p>
          <a:p>
            <a:r>
              <a:rPr lang="en-US" sz="1400" kern="1200" baseline="0" dirty="0" smtClean="0">
                <a:solidFill>
                  <a:schemeClr val="tx1"/>
                </a:solidFill>
                <a:latin typeface="+mn-lt"/>
                <a:ea typeface="+mn-ea"/>
                <a:cs typeface="Times New Roman" pitchFamily="18" charset="0"/>
              </a:rPr>
              <a:t>You experience some temporary muscle paralysis which does not allow you to talk or write or engage in controlled motor movements. You are now on many meds that dry out your eyes, your nose, your skin, and your mouth. Water is viewable, but unattainable. You learn that if you bang the bed rails long enough and loud enough people will give you things, one of which is the water. So the banging continues to such an extent that you are bruised and your caregivers annoyed. The consulting behavior modifier shows up and with a program of contingent restraint “to ensure your safety” and access to a radio and some skittles when you are not banging. ….Your problem behavior occurs much less frequently. It doesn’t go away, but your bruises are healing and the staff is certainly less annoyed with you. Job well done? I don’t think so. </a:t>
            </a:r>
          </a:p>
          <a:p>
            <a:endParaRPr lang="en-US" sz="1400" kern="1200" baseline="0" dirty="0" smtClean="0">
              <a:solidFill>
                <a:schemeClr val="tx1"/>
              </a:solidFill>
              <a:latin typeface="+mn-lt"/>
              <a:ea typeface="+mn-ea"/>
              <a:cs typeface="Times New Roman" pitchFamily="18" charset="0"/>
            </a:endParaRPr>
          </a:p>
          <a:p>
            <a:r>
              <a:rPr lang="en-US" sz="1400" kern="1200" baseline="0" dirty="0" smtClean="0">
                <a:solidFill>
                  <a:schemeClr val="tx1"/>
                </a:solidFill>
                <a:latin typeface="+mn-lt"/>
                <a:ea typeface="+mn-ea"/>
                <a:cs typeface="Times New Roman" pitchFamily="18" charset="0"/>
              </a:rPr>
              <a:t>If there were a tool available to allow your caregivers to know the simple reason why you were hurting yourself and annoying them, wouldn’t you want it employed. Wouldn’t it be great to just be able to push a button and get the water. The functional assessment process makes this humane and practical outcome possible. </a:t>
            </a:r>
            <a:r>
              <a:rPr lang="en-US" dirty="0" smtClean="0">
                <a:latin typeface="+mj-lt"/>
                <a:cs typeface="Times New Roman" pitchFamily="18" charset="0"/>
              </a:rPr>
              <a:t>So</a:t>
            </a:r>
            <a:r>
              <a:rPr lang="en-US" baseline="0" dirty="0" smtClean="0">
                <a:latin typeface="+mj-lt"/>
                <a:cs typeface="Times New Roman" pitchFamily="18" charset="0"/>
              </a:rPr>
              <a:t> let’s return to the earlier question and provide a better answer: </a:t>
            </a:r>
            <a:r>
              <a:rPr lang="en-US" dirty="0" smtClean="0">
                <a:latin typeface="+mj-lt"/>
                <a:cs typeface="Times New Roman" pitchFamily="18" charset="0"/>
              </a:rPr>
              <a:t>Why conduct a functional assessment of problem behavior?</a:t>
            </a:r>
          </a:p>
          <a:p>
            <a:endParaRPr lang="en-US" dirty="0" smtClean="0">
              <a:latin typeface="+mj-lt"/>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mj-lt"/>
                <a:cs typeface="Times New Roman" pitchFamily="18" charset="0"/>
              </a:rPr>
              <a:t>We do it,</a:t>
            </a:r>
            <a:r>
              <a:rPr lang="en-US" baseline="0" dirty="0" smtClean="0">
                <a:latin typeface="+mj-lt"/>
                <a:cs typeface="Times New Roman" pitchFamily="18" charset="0"/>
              </a:rPr>
              <a:t> you should do it….**</a:t>
            </a:r>
            <a:r>
              <a:rPr lang="en-US" dirty="0" smtClean="0">
                <a:latin typeface="+mj-lt"/>
                <a:cs typeface="Times New Roman" pitchFamily="18" charset="0"/>
              </a:rPr>
              <a:t>In order to identify an effective,</a:t>
            </a:r>
            <a:r>
              <a:rPr lang="en-US" baseline="0" dirty="0" smtClean="0">
                <a:latin typeface="+mj-lt"/>
                <a:cs typeface="Times New Roman" pitchFamily="18" charset="0"/>
              </a:rPr>
              <a:t> </a:t>
            </a:r>
            <a:r>
              <a:rPr lang="en-US" dirty="0" smtClean="0">
                <a:latin typeface="+mj-lt"/>
                <a:cs typeface="Times New Roman" pitchFamily="18" charset="0"/>
              </a:rPr>
              <a:t>precise, personally relevant,</a:t>
            </a:r>
            <a:r>
              <a:rPr lang="en-US" baseline="0" dirty="0" smtClean="0">
                <a:latin typeface="+mj-lt"/>
                <a:cs typeface="Times New Roman" pitchFamily="18" charset="0"/>
              </a:rPr>
              <a:t> and humane</a:t>
            </a:r>
            <a:r>
              <a:rPr lang="en-US" dirty="0" smtClean="0">
                <a:latin typeface="+mj-lt"/>
                <a:cs typeface="Times New Roman" pitchFamily="18" charset="0"/>
              </a:rPr>
              <a:t> treatment for problem behavior.</a:t>
            </a:r>
          </a:p>
          <a:p>
            <a:pPr marL="0" marR="0" indent="0" algn="l" defTabSz="914400" rtl="0" eaLnBrk="1" fontAlgn="auto" latinLnBrk="0" hangingPunct="1">
              <a:lnSpc>
                <a:spcPct val="100000"/>
              </a:lnSpc>
              <a:spcBef>
                <a:spcPts val="0"/>
              </a:spcBef>
              <a:spcAft>
                <a:spcPts val="0"/>
              </a:spcAft>
              <a:buClrTx/>
              <a:buSzTx/>
              <a:buFontTx/>
              <a:buNone/>
              <a:tabLst/>
              <a:defRPr/>
            </a:pPr>
            <a:endParaRPr lang="en-US" i="0" dirty="0" smtClean="0">
              <a:latin typeface="+mj-lt"/>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i="0" dirty="0" smtClean="0">
                <a:latin typeface="+mj-lt"/>
                <a:cs typeface="Times New Roman" pitchFamily="18" charset="0"/>
              </a:rPr>
              <a:t>Why don’t most behavior analysts do it—many</a:t>
            </a:r>
            <a:r>
              <a:rPr lang="en-US" i="0" baseline="0" dirty="0" smtClean="0">
                <a:latin typeface="+mj-lt"/>
                <a:cs typeface="Times New Roman" pitchFamily="18" charset="0"/>
              </a:rPr>
              <a:t> reasons for sure, but most likely because </a:t>
            </a:r>
            <a:r>
              <a:rPr lang="en-US" sz="1400" i="0" kern="1200" dirty="0" smtClean="0">
                <a:solidFill>
                  <a:schemeClr val="tx1"/>
                </a:solidFill>
                <a:latin typeface="+mn-lt"/>
                <a:ea typeface="+mn-ea"/>
                <a:cs typeface="Times New Roman" pitchFamily="18" charset="0"/>
              </a:rPr>
              <a:t>of the pervasive</a:t>
            </a:r>
            <a:r>
              <a:rPr lang="en-US" sz="1400" i="0" kern="1200" baseline="0" dirty="0" smtClean="0">
                <a:solidFill>
                  <a:schemeClr val="tx1"/>
                </a:solidFill>
                <a:latin typeface="+mn-lt"/>
                <a:ea typeface="+mn-ea"/>
                <a:cs typeface="Times New Roman" pitchFamily="18" charset="0"/>
              </a:rPr>
              <a:t> myths about the process.</a:t>
            </a:r>
            <a:endParaRPr lang="en-US" i="0" dirty="0" smtClean="0">
              <a:latin typeface="+mj-lt"/>
              <a:cs typeface="Times New Roman" pitchFamily="18" charset="0"/>
            </a:endParaRPr>
          </a:p>
          <a:p>
            <a:endParaRPr lang="en-US" dirty="0" smtClean="0">
              <a:latin typeface="+mj-lt"/>
              <a:cs typeface="Times New Roman" pitchFamily="18" charset="0"/>
            </a:endParaRPr>
          </a:p>
        </p:txBody>
      </p:sp>
    </p:spTree>
    <p:extLst>
      <p:ext uri="{BB962C8B-B14F-4D97-AF65-F5344CB8AC3E}">
        <p14:creationId xmlns:p14="http://schemas.microsoft.com/office/powerpoint/2010/main" val="9976269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06488" y="696913"/>
            <a:ext cx="4646612" cy="3486150"/>
          </a:xfrm>
          <a:ln/>
        </p:spPr>
      </p:sp>
      <p:sp>
        <p:nvSpPr>
          <p:cNvPr id="58371" name="Rectangle 3"/>
          <p:cNvSpPr>
            <a:spLocks noGrp="1" noChangeArrowheads="1"/>
          </p:cNvSpPr>
          <p:nvPr>
            <p:ph type="body" idx="1"/>
          </p:nvPr>
        </p:nvSpPr>
        <p:spPr>
          <a:xfrm>
            <a:off x="105228" y="4194631"/>
            <a:ext cx="6629400" cy="5029200"/>
          </a:xfrm>
          <a:noFill/>
          <a:ln w="9525"/>
        </p:spPr>
        <p:txBody>
          <a:bodyPr>
            <a:noAutofit/>
          </a:bodyPr>
          <a:lstStyle/>
          <a:p>
            <a:r>
              <a:rPr lang="en-US" sz="1400" kern="1200" dirty="0" smtClean="0">
                <a:solidFill>
                  <a:schemeClr val="tx1"/>
                </a:solidFill>
                <a:effectLst/>
                <a:latin typeface="+mn-lt"/>
                <a:ea typeface="+mn-ea"/>
                <a:cs typeface="+mn-cs"/>
              </a:rPr>
              <a:t>A functional assessment is a process; a process in which the variables influencing problem behavior are identified prior to treatment and are used to inform the treatment development. </a:t>
            </a:r>
          </a:p>
          <a:p>
            <a:endParaRPr lang="en-US" sz="1400" kern="1200" dirty="0" smtClean="0">
              <a:solidFill>
                <a:schemeClr val="tx1"/>
              </a:solidFill>
              <a:effectLst/>
              <a:latin typeface="+mn-lt"/>
              <a:ea typeface="+mn-ea"/>
              <a:cs typeface="+mn-cs"/>
            </a:endParaRPr>
          </a:p>
          <a:p>
            <a:r>
              <a:rPr lang="en-US" sz="1400" kern="1200" dirty="0" smtClean="0">
                <a:solidFill>
                  <a:schemeClr val="tx1"/>
                </a:solidFill>
                <a:effectLst/>
                <a:latin typeface="+mn-lt"/>
                <a:ea typeface="+mn-ea"/>
                <a:cs typeface="+mn-cs"/>
              </a:rPr>
              <a:t>The process usually involves some sort of combination of indirect assessment, descriptive assessment, and functional analysis. Descriptive assessment involves observation and measurement of the problem behavior and its context; by contrast, functional analysis consists of observation and measurement of the problem behavior in at least two contexts, each distinctly designed from the interview so that the variables suspected of influencing problem behavior are conspicuously present in one (referred to as the test condition) and absent in the other (referred to as the control condition). </a:t>
            </a:r>
          </a:p>
          <a:p>
            <a:endParaRPr lang="en-US" sz="1400" kern="1200" dirty="0" smtClean="0">
              <a:solidFill>
                <a:schemeClr val="tx1"/>
              </a:solidFill>
              <a:effectLst/>
              <a:latin typeface="+mn-lt"/>
              <a:ea typeface="+mn-ea"/>
              <a:cs typeface="+mn-cs"/>
            </a:endParaRPr>
          </a:p>
          <a:p>
            <a:r>
              <a:rPr lang="en-US" sz="1400" kern="1200" dirty="0" smtClean="0">
                <a:solidFill>
                  <a:schemeClr val="tx1"/>
                </a:solidFill>
                <a:effectLst/>
                <a:latin typeface="+mn-lt"/>
                <a:ea typeface="+mn-ea"/>
                <a:cs typeface="+mn-cs"/>
              </a:rPr>
              <a:t>*Functional analyses of problem behavior are prominent in the behavioral assessment literature having appeared in over 400 studies through last</a:t>
            </a:r>
            <a:r>
              <a:rPr lang="en-US" sz="1400" kern="1200" baseline="0" dirty="0" smtClean="0">
                <a:solidFill>
                  <a:schemeClr val="tx1"/>
                </a:solidFill>
                <a:effectLst/>
                <a:latin typeface="+mn-lt"/>
                <a:ea typeface="+mn-ea"/>
                <a:cs typeface="+mn-cs"/>
              </a:rPr>
              <a:t> year</a:t>
            </a:r>
            <a:r>
              <a:rPr lang="en-US" sz="1400" kern="1200" dirty="0" smtClean="0">
                <a:solidFill>
                  <a:schemeClr val="tx1"/>
                </a:solidFill>
                <a:effectLst/>
                <a:latin typeface="+mn-lt"/>
                <a:ea typeface="+mn-ea"/>
                <a:cs typeface="+mn-cs"/>
              </a:rPr>
              <a:t> with almost</a:t>
            </a:r>
            <a:r>
              <a:rPr lang="en-US" sz="1400" kern="1200" baseline="0" dirty="0" smtClean="0">
                <a:solidFill>
                  <a:schemeClr val="tx1"/>
                </a:solidFill>
                <a:effectLst/>
                <a:latin typeface="+mn-lt"/>
                <a:ea typeface="+mn-ea"/>
                <a:cs typeface="+mn-cs"/>
              </a:rPr>
              <a:t> a 1000 distinct analyses published. </a:t>
            </a:r>
          </a:p>
          <a:p>
            <a:endParaRPr lang="en-US" sz="1400" kern="1200" baseline="0" dirty="0" smtClean="0">
              <a:solidFill>
                <a:schemeClr val="tx1"/>
              </a:solidFill>
              <a:effectLst/>
              <a:latin typeface="+mn-lt"/>
              <a:ea typeface="+mn-ea"/>
              <a:cs typeface="+mn-cs"/>
            </a:endParaRPr>
          </a:p>
          <a:p>
            <a:r>
              <a:rPr lang="en-US" sz="1400" kern="1200" baseline="0" dirty="0" smtClean="0">
                <a:solidFill>
                  <a:schemeClr val="tx1"/>
                </a:solidFill>
                <a:effectLst/>
                <a:latin typeface="+mn-lt"/>
                <a:ea typeface="+mn-ea"/>
                <a:cs typeface="+mn-cs"/>
              </a:rPr>
              <a:t>In his review large review of treatments for problem behaviors associated with autism, </a:t>
            </a:r>
            <a:r>
              <a:rPr lang="en-US" sz="1400" kern="1200" dirty="0" smtClean="0">
                <a:solidFill>
                  <a:schemeClr val="tx1"/>
                </a:solidFill>
                <a:effectLst/>
                <a:latin typeface="+mn-lt"/>
                <a:ea typeface="+mn-ea"/>
                <a:cs typeface="+mn-cs"/>
              </a:rPr>
              <a:t>Campbell </a:t>
            </a:r>
            <a:r>
              <a:rPr lang="en-US" sz="1400" b="0" kern="1200" dirty="0" smtClean="0">
                <a:solidFill>
                  <a:schemeClr val="tx1"/>
                </a:solidFill>
                <a:effectLst/>
                <a:latin typeface="+mn-lt"/>
                <a:ea typeface="+mn-ea"/>
                <a:cs typeface="+mn-cs"/>
              </a:rPr>
              <a:t>found that </a:t>
            </a:r>
            <a:r>
              <a:rPr lang="en-US" sz="2400" b="0" kern="1200" dirty="0" smtClean="0">
                <a:solidFill>
                  <a:schemeClr val="tx1"/>
                </a:solidFill>
                <a:effectLst/>
                <a:latin typeface="+mn-lt"/>
                <a:ea typeface="+mn-ea"/>
                <a:cs typeface="+mn-cs"/>
              </a:rPr>
              <a:t>l</a:t>
            </a:r>
            <a:r>
              <a:rPr lang="en-US" sz="2400" b="0" dirty="0" smtClean="0">
                <a:solidFill>
                  <a:schemeClr val="tx1"/>
                </a:solidFill>
              </a:rPr>
              <a:t>arger reductions in problem behavior were clearly</a:t>
            </a:r>
            <a:r>
              <a:rPr lang="en-US" sz="2400" b="0" baseline="0" dirty="0" smtClean="0">
                <a:solidFill>
                  <a:schemeClr val="tx1"/>
                </a:solidFill>
              </a:rPr>
              <a:t> </a:t>
            </a:r>
            <a:r>
              <a:rPr lang="en-US" sz="2400" b="0" dirty="0" smtClean="0">
                <a:solidFill>
                  <a:schemeClr val="tx1"/>
                </a:solidFill>
              </a:rPr>
              <a:t>evident when a </a:t>
            </a:r>
            <a:r>
              <a:rPr lang="en-US" sz="2400" b="0" i="1" dirty="0" smtClean="0">
                <a:solidFill>
                  <a:schemeClr val="tx1"/>
                </a:solidFill>
              </a:rPr>
              <a:t>functional analysis </a:t>
            </a:r>
            <a:r>
              <a:rPr lang="en-US" sz="2400" b="0" dirty="0" smtClean="0">
                <a:solidFill>
                  <a:schemeClr val="tx1"/>
                </a:solidFill>
              </a:rPr>
              <a:t>was part of the functional assessment process.</a:t>
            </a:r>
            <a:r>
              <a:rPr lang="en-US" sz="2400" b="0" baseline="0" dirty="0" smtClean="0">
                <a:solidFill>
                  <a:schemeClr val="tx1"/>
                </a:solidFill>
              </a:rPr>
              <a:t> </a:t>
            </a:r>
            <a:endParaRPr lang="en-US" sz="2400" b="0" dirty="0" smtClean="0">
              <a:solidFill>
                <a:schemeClr val="tx1"/>
              </a:solidFill>
            </a:endParaRPr>
          </a:p>
        </p:txBody>
      </p:sp>
    </p:spTree>
    <p:extLst>
      <p:ext uri="{BB962C8B-B14F-4D97-AF65-F5344CB8AC3E}">
        <p14:creationId xmlns:p14="http://schemas.microsoft.com/office/powerpoint/2010/main" val="1461085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06488" y="696913"/>
            <a:ext cx="4646612" cy="3486150"/>
          </a:xfrm>
          <a:ln/>
        </p:spPr>
      </p:sp>
      <p:sp>
        <p:nvSpPr>
          <p:cNvPr id="58371" name="Rectangle 3"/>
          <p:cNvSpPr>
            <a:spLocks noGrp="1" noChangeArrowheads="1"/>
          </p:cNvSpPr>
          <p:nvPr>
            <p:ph type="body" idx="1"/>
          </p:nvPr>
        </p:nvSpPr>
        <p:spPr>
          <a:xfrm>
            <a:off x="105228" y="4194631"/>
            <a:ext cx="6629400" cy="5029200"/>
          </a:xfrm>
          <a:noFill/>
          <a:ln w="9525"/>
        </p:spPr>
        <p:txBody>
          <a:bodyPr>
            <a:noAutofit/>
          </a:bodyPr>
          <a:lstStyle/>
          <a:p>
            <a:r>
              <a:rPr lang="en-US" sz="1400" kern="1200" dirty="0" smtClean="0">
                <a:solidFill>
                  <a:schemeClr val="tx1"/>
                </a:solidFill>
                <a:effectLst/>
                <a:latin typeface="+mn-lt"/>
                <a:ea typeface="+mn-ea"/>
                <a:cs typeface="+mn-cs"/>
              </a:rPr>
              <a:t>These</a:t>
            </a:r>
            <a:r>
              <a:rPr lang="en-US" sz="1400" kern="1200" baseline="0" dirty="0" smtClean="0">
                <a:solidFill>
                  <a:schemeClr val="tx1"/>
                </a:solidFill>
                <a:effectLst/>
                <a:latin typeface="+mn-lt"/>
                <a:ea typeface="+mn-ea"/>
                <a:cs typeface="+mn-cs"/>
              </a:rPr>
              <a:t> are not </a:t>
            </a:r>
            <a:r>
              <a:rPr lang="en-US" sz="1400" kern="1200" baseline="0" smtClean="0">
                <a:solidFill>
                  <a:schemeClr val="tx1"/>
                </a:solidFill>
                <a:effectLst/>
                <a:latin typeface="+mn-lt"/>
                <a:ea typeface="+mn-ea"/>
                <a:cs typeface="+mn-cs"/>
              </a:rPr>
              <a:t>experimental techniques</a:t>
            </a:r>
          </a:p>
          <a:p>
            <a:endParaRPr lang="en-US" sz="1400" kern="1200" dirty="0" smtClean="0">
              <a:solidFill>
                <a:schemeClr val="tx1"/>
              </a:solidFill>
              <a:effectLst/>
              <a:latin typeface="+mn-lt"/>
              <a:ea typeface="+mn-ea"/>
              <a:cs typeface="+mn-cs"/>
            </a:endParaRPr>
          </a:p>
          <a:p>
            <a:r>
              <a:rPr lang="en-US" sz="1400" kern="1200" dirty="0" smtClean="0">
                <a:solidFill>
                  <a:schemeClr val="tx1"/>
                </a:solidFill>
                <a:effectLst/>
                <a:latin typeface="+mn-lt"/>
                <a:ea typeface="+mn-ea"/>
                <a:cs typeface="+mn-cs"/>
              </a:rPr>
              <a:t>*Functional analyses of problem behavior are prominent in the behavioral assessment literature having appeared in over 400 studies through last</a:t>
            </a:r>
            <a:r>
              <a:rPr lang="en-US" sz="1400" kern="1200" baseline="0" dirty="0" smtClean="0">
                <a:solidFill>
                  <a:schemeClr val="tx1"/>
                </a:solidFill>
                <a:effectLst/>
                <a:latin typeface="+mn-lt"/>
                <a:ea typeface="+mn-ea"/>
                <a:cs typeface="+mn-cs"/>
              </a:rPr>
              <a:t> year</a:t>
            </a:r>
            <a:r>
              <a:rPr lang="en-US" sz="1400" kern="1200" dirty="0" smtClean="0">
                <a:solidFill>
                  <a:schemeClr val="tx1"/>
                </a:solidFill>
                <a:effectLst/>
                <a:latin typeface="+mn-lt"/>
                <a:ea typeface="+mn-ea"/>
                <a:cs typeface="+mn-cs"/>
              </a:rPr>
              <a:t> with almost</a:t>
            </a:r>
            <a:r>
              <a:rPr lang="en-US" sz="1400" kern="1200" baseline="0" dirty="0" smtClean="0">
                <a:solidFill>
                  <a:schemeClr val="tx1"/>
                </a:solidFill>
                <a:effectLst/>
                <a:latin typeface="+mn-lt"/>
                <a:ea typeface="+mn-ea"/>
                <a:cs typeface="+mn-cs"/>
              </a:rPr>
              <a:t> a 1000 distinct analyses published. </a:t>
            </a:r>
          </a:p>
          <a:p>
            <a:endParaRPr lang="en-US" sz="1400" kern="1200" baseline="0" dirty="0" smtClean="0">
              <a:solidFill>
                <a:schemeClr val="tx1"/>
              </a:solidFill>
              <a:effectLst/>
              <a:latin typeface="+mn-lt"/>
              <a:ea typeface="+mn-ea"/>
              <a:cs typeface="+mn-cs"/>
            </a:endParaRPr>
          </a:p>
          <a:p>
            <a:r>
              <a:rPr lang="en-US" sz="1400" kern="1200" baseline="0" dirty="0" smtClean="0">
                <a:solidFill>
                  <a:schemeClr val="tx1"/>
                </a:solidFill>
                <a:effectLst/>
                <a:latin typeface="+mn-lt"/>
                <a:ea typeface="+mn-ea"/>
                <a:cs typeface="+mn-cs"/>
              </a:rPr>
              <a:t>In his review large review of treatments for problem behaviors associated with autism, </a:t>
            </a:r>
            <a:r>
              <a:rPr lang="en-US" sz="1400" kern="1200" dirty="0" smtClean="0">
                <a:solidFill>
                  <a:schemeClr val="tx1"/>
                </a:solidFill>
                <a:effectLst/>
                <a:latin typeface="+mn-lt"/>
                <a:ea typeface="+mn-ea"/>
                <a:cs typeface="+mn-cs"/>
              </a:rPr>
              <a:t>Campbell </a:t>
            </a:r>
            <a:r>
              <a:rPr lang="en-US" sz="1400" b="0" kern="1200" dirty="0" smtClean="0">
                <a:solidFill>
                  <a:schemeClr val="tx1"/>
                </a:solidFill>
                <a:effectLst/>
                <a:latin typeface="+mn-lt"/>
                <a:ea typeface="+mn-ea"/>
                <a:cs typeface="+mn-cs"/>
              </a:rPr>
              <a:t>found that </a:t>
            </a:r>
            <a:r>
              <a:rPr lang="en-US" sz="2400" b="0" kern="1200" dirty="0" smtClean="0">
                <a:solidFill>
                  <a:schemeClr val="tx1"/>
                </a:solidFill>
                <a:effectLst/>
                <a:latin typeface="+mn-lt"/>
                <a:ea typeface="+mn-ea"/>
                <a:cs typeface="+mn-cs"/>
              </a:rPr>
              <a:t>l</a:t>
            </a:r>
            <a:r>
              <a:rPr lang="en-US" sz="2400" b="0" dirty="0" smtClean="0">
                <a:solidFill>
                  <a:schemeClr val="tx1"/>
                </a:solidFill>
              </a:rPr>
              <a:t>arger reductions in problem behavior were clearly</a:t>
            </a:r>
            <a:r>
              <a:rPr lang="en-US" sz="2400" b="0" baseline="0" dirty="0" smtClean="0">
                <a:solidFill>
                  <a:schemeClr val="tx1"/>
                </a:solidFill>
              </a:rPr>
              <a:t> </a:t>
            </a:r>
            <a:r>
              <a:rPr lang="en-US" sz="2400" b="0" dirty="0" smtClean="0">
                <a:solidFill>
                  <a:schemeClr val="tx1"/>
                </a:solidFill>
              </a:rPr>
              <a:t>evident when a </a:t>
            </a:r>
            <a:r>
              <a:rPr lang="en-US" sz="2400" b="0" i="1" dirty="0" smtClean="0">
                <a:solidFill>
                  <a:schemeClr val="tx1"/>
                </a:solidFill>
              </a:rPr>
              <a:t>functional analysis </a:t>
            </a:r>
            <a:r>
              <a:rPr lang="en-US" sz="2400" b="0" dirty="0" smtClean="0">
                <a:solidFill>
                  <a:schemeClr val="tx1"/>
                </a:solidFill>
              </a:rPr>
              <a:t>was part of the functional assessment process.</a:t>
            </a:r>
            <a:r>
              <a:rPr lang="en-US" sz="2400" b="0" baseline="0" dirty="0" smtClean="0">
                <a:solidFill>
                  <a:schemeClr val="tx1"/>
                </a:solidFill>
              </a:rPr>
              <a:t> </a:t>
            </a:r>
            <a:endParaRPr lang="en-US" sz="2400" b="0" dirty="0" smtClean="0">
              <a:solidFill>
                <a:schemeClr val="tx1"/>
              </a:solidFill>
            </a:endParaRPr>
          </a:p>
        </p:txBody>
      </p:sp>
    </p:spTree>
    <p:extLst>
      <p:ext uri="{BB962C8B-B14F-4D97-AF65-F5344CB8AC3E}">
        <p14:creationId xmlns:p14="http://schemas.microsoft.com/office/powerpoint/2010/main" val="15672956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06488" y="696913"/>
            <a:ext cx="4646612" cy="3486150"/>
          </a:xfrm>
          <a:ln/>
        </p:spPr>
      </p:sp>
      <p:sp>
        <p:nvSpPr>
          <p:cNvPr id="58371" name="Rectangle 3"/>
          <p:cNvSpPr>
            <a:spLocks noGrp="1" noChangeArrowheads="1"/>
          </p:cNvSpPr>
          <p:nvPr>
            <p:ph type="body" idx="1"/>
          </p:nvPr>
        </p:nvSpPr>
        <p:spPr>
          <a:xfrm>
            <a:off x="105228" y="4194631"/>
            <a:ext cx="6629400" cy="5029200"/>
          </a:xfrm>
          <a:noFill/>
          <a:ln w="9525"/>
        </p:spPr>
        <p:txBody>
          <a:bodyPr>
            <a:noAutofit/>
          </a:bodyPr>
          <a:lstStyle/>
          <a:p>
            <a:r>
              <a:rPr lang="en-US" sz="1400" kern="1200" dirty="0" smtClean="0">
                <a:solidFill>
                  <a:schemeClr val="tx1"/>
                </a:solidFill>
                <a:effectLst/>
                <a:latin typeface="+mn-lt"/>
                <a:ea typeface="+mn-ea"/>
                <a:cs typeface="+mn-cs"/>
              </a:rPr>
              <a:t>These</a:t>
            </a:r>
            <a:r>
              <a:rPr lang="en-US" sz="1400" kern="1200" baseline="0" dirty="0" smtClean="0">
                <a:solidFill>
                  <a:schemeClr val="tx1"/>
                </a:solidFill>
                <a:effectLst/>
                <a:latin typeface="+mn-lt"/>
                <a:ea typeface="+mn-ea"/>
                <a:cs typeface="+mn-cs"/>
              </a:rPr>
              <a:t> are not experimental techniques</a:t>
            </a:r>
          </a:p>
          <a:p>
            <a:endParaRPr lang="en-US" sz="1400" kern="1200" dirty="0" smtClean="0">
              <a:solidFill>
                <a:schemeClr val="tx1"/>
              </a:solidFill>
              <a:effectLst/>
              <a:latin typeface="+mn-lt"/>
              <a:ea typeface="+mn-ea"/>
              <a:cs typeface="+mn-cs"/>
            </a:endParaRPr>
          </a:p>
          <a:p>
            <a:r>
              <a:rPr lang="en-US" sz="1400" kern="1200" dirty="0" smtClean="0">
                <a:solidFill>
                  <a:schemeClr val="tx1"/>
                </a:solidFill>
                <a:effectLst/>
                <a:latin typeface="+mn-lt"/>
                <a:ea typeface="+mn-ea"/>
                <a:cs typeface="+mn-cs"/>
              </a:rPr>
              <a:t>*Functional analyses of problem behavior are prominent in the behavioral assessment literature having appeared in over 400 studies through last</a:t>
            </a:r>
            <a:r>
              <a:rPr lang="en-US" sz="1400" kern="1200" baseline="0" dirty="0" smtClean="0">
                <a:solidFill>
                  <a:schemeClr val="tx1"/>
                </a:solidFill>
                <a:effectLst/>
                <a:latin typeface="+mn-lt"/>
                <a:ea typeface="+mn-ea"/>
                <a:cs typeface="+mn-cs"/>
              </a:rPr>
              <a:t> year</a:t>
            </a:r>
            <a:r>
              <a:rPr lang="en-US" sz="1400" kern="1200" dirty="0" smtClean="0">
                <a:solidFill>
                  <a:schemeClr val="tx1"/>
                </a:solidFill>
                <a:effectLst/>
                <a:latin typeface="+mn-lt"/>
                <a:ea typeface="+mn-ea"/>
                <a:cs typeface="+mn-cs"/>
              </a:rPr>
              <a:t> with almost</a:t>
            </a:r>
            <a:r>
              <a:rPr lang="en-US" sz="1400" kern="1200" baseline="0" dirty="0" smtClean="0">
                <a:solidFill>
                  <a:schemeClr val="tx1"/>
                </a:solidFill>
                <a:effectLst/>
                <a:latin typeface="+mn-lt"/>
                <a:ea typeface="+mn-ea"/>
                <a:cs typeface="+mn-cs"/>
              </a:rPr>
              <a:t> a 1000 distinct analyses published. </a:t>
            </a:r>
          </a:p>
          <a:p>
            <a:endParaRPr lang="en-US" sz="1400" kern="1200" baseline="0" dirty="0" smtClean="0">
              <a:solidFill>
                <a:schemeClr val="tx1"/>
              </a:solidFill>
              <a:effectLst/>
              <a:latin typeface="+mn-lt"/>
              <a:ea typeface="+mn-ea"/>
              <a:cs typeface="+mn-cs"/>
            </a:endParaRPr>
          </a:p>
          <a:p>
            <a:r>
              <a:rPr lang="en-US" sz="1400" kern="1200" baseline="0" dirty="0" smtClean="0">
                <a:solidFill>
                  <a:schemeClr val="tx1"/>
                </a:solidFill>
                <a:effectLst/>
                <a:latin typeface="+mn-lt"/>
                <a:ea typeface="+mn-ea"/>
                <a:cs typeface="+mn-cs"/>
              </a:rPr>
              <a:t>In his review large review of treatments for problem behaviors associated with autism, </a:t>
            </a:r>
            <a:r>
              <a:rPr lang="en-US" sz="1400" kern="1200" dirty="0" smtClean="0">
                <a:solidFill>
                  <a:schemeClr val="tx1"/>
                </a:solidFill>
                <a:effectLst/>
                <a:latin typeface="+mn-lt"/>
                <a:ea typeface="+mn-ea"/>
                <a:cs typeface="+mn-cs"/>
              </a:rPr>
              <a:t>Campbell </a:t>
            </a:r>
            <a:r>
              <a:rPr lang="en-US" sz="1400" b="0" kern="1200" dirty="0" smtClean="0">
                <a:solidFill>
                  <a:schemeClr val="tx1"/>
                </a:solidFill>
                <a:effectLst/>
                <a:latin typeface="+mn-lt"/>
                <a:ea typeface="+mn-ea"/>
                <a:cs typeface="+mn-cs"/>
              </a:rPr>
              <a:t>found that </a:t>
            </a:r>
            <a:r>
              <a:rPr lang="en-US" sz="2400" b="0" kern="1200" dirty="0" smtClean="0">
                <a:solidFill>
                  <a:schemeClr val="tx1"/>
                </a:solidFill>
                <a:effectLst/>
                <a:latin typeface="+mn-lt"/>
                <a:ea typeface="+mn-ea"/>
                <a:cs typeface="+mn-cs"/>
              </a:rPr>
              <a:t>l</a:t>
            </a:r>
            <a:r>
              <a:rPr lang="en-US" sz="2400" b="0" dirty="0" smtClean="0">
                <a:solidFill>
                  <a:schemeClr val="tx1"/>
                </a:solidFill>
              </a:rPr>
              <a:t>arger reductions in problem behavior were clearly</a:t>
            </a:r>
            <a:r>
              <a:rPr lang="en-US" sz="2400" b="0" baseline="0" dirty="0" smtClean="0">
                <a:solidFill>
                  <a:schemeClr val="tx1"/>
                </a:solidFill>
              </a:rPr>
              <a:t> </a:t>
            </a:r>
            <a:r>
              <a:rPr lang="en-US" sz="2400" b="0" dirty="0" smtClean="0">
                <a:solidFill>
                  <a:schemeClr val="tx1"/>
                </a:solidFill>
              </a:rPr>
              <a:t>evident when a </a:t>
            </a:r>
            <a:r>
              <a:rPr lang="en-US" sz="2400" b="0" i="1" dirty="0" smtClean="0">
                <a:solidFill>
                  <a:schemeClr val="tx1"/>
                </a:solidFill>
              </a:rPr>
              <a:t>functional analysis </a:t>
            </a:r>
            <a:r>
              <a:rPr lang="en-US" sz="2400" b="0" dirty="0" smtClean="0">
                <a:solidFill>
                  <a:schemeClr val="tx1"/>
                </a:solidFill>
              </a:rPr>
              <a:t>was part of the functional assessment process.</a:t>
            </a:r>
            <a:r>
              <a:rPr lang="en-US" sz="2400" b="0" baseline="0" dirty="0" smtClean="0">
                <a:solidFill>
                  <a:schemeClr val="tx1"/>
                </a:solidFill>
              </a:rPr>
              <a:t> </a:t>
            </a:r>
            <a:endParaRPr lang="en-US" sz="2400" b="0" dirty="0" smtClean="0">
              <a:solidFill>
                <a:schemeClr val="tx1"/>
              </a:solidFill>
            </a:endParaRPr>
          </a:p>
        </p:txBody>
      </p:sp>
    </p:spTree>
    <p:extLst>
      <p:ext uri="{BB962C8B-B14F-4D97-AF65-F5344CB8AC3E}">
        <p14:creationId xmlns:p14="http://schemas.microsoft.com/office/powerpoint/2010/main" val="9828668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06488" y="696913"/>
            <a:ext cx="4646612" cy="3486150"/>
          </a:xfrm>
          <a:ln/>
        </p:spPr>
      </p:sp>
      <p:sp>
        <p:nvSpPr>
          <p:cNvPr id="58371" name="Rectangle 3"/>
          <p:cNvSpPr>
            <a:spLocks noGrp="1" noChangeArrowheads="1"/>
          </p:cNvSpPr>
          <p:nvPr>
            <p:ph type="body" idx="1"/>
          </p:nvPr>
        </p:nvSpPr>
        <p:spPr>
          <a:xfrm>
            <a:off x="105228" y="4194631"/>
            <a:ext cx="6629400" cy="5029200"/>
          </a:xfrm>
          <a:noFill/>
          <a:ln w="9525"/>
        </p:spPr>
        <p:txBody>
          <a:bodyPr>
            <a:noAutofit/>
          </a:bodyPr>
          <a:lstStyle/>
          <a:p>
            <a:r>
              <a:rPr lang="en-US" sz="1400" kern="1200" dirty="0" smtClean="0">
                <a:solidFill>
                  <a:schemeClr val="tx1"/>
                </a:solidFill>
                <a:effectLst/>
                <a:latin typeface="+mn-lt"/>
                <a:ea typeface="+mn-ea"/>
                <a:cs typeface="+mn-cs"/>
              </a:rPr>
              <a:t>These</a:t>
            </a:r>
            <a:r>
              <a:rPr lang="en-US" sz="1400" kern="1200" baseline="0" dirty="0" smtClean="0">
                <a:solidFill>
                  <a:schemeClr val="tx1"/>
                </a:solidFill>
                <a:effectLst/>
                <a:latin typeface="+mn-lt"/>
                <a:ea typeface="+mn-ea"/>
                <a:cs typeface="+mn-cs"/>
              </a:rPr>
              <a:t> are not </a:t>
            </a:r>
            <a:r>
              <a:rPr lang="en-US" sz="1400" kern="1200" baseline="0" smtClean="0">
                <a:solidFill>
                  <a:schemeClr val="tx1"/>
                </a:solidFill>
                <a:effectLst/>
                <a:latin typeface="+mn-lt"/>
                <a:ea typeface="+mn-ea"/>
                <a:cs typeface="+mn-cs"/>
              </a:rPr>
              <a:t>experimental techniques</a:t>
            </a:r>
          </a:p>
          <a:p>
            <a:endParaRPr lang="en-US" sz="1400" kern="1200" dirty="0" smtClean="0">
              <a:solidFill>
                <a:schemeClr val="tx1"/>
              </a:solidFill>
              <a:effectLst/>
              <a:latin typeface="+mn-lt"/>
              <a:ea typeface="+mn-ea"/>
              <a:cs typeface="+mn-cs"/>
            </a:endParaRPr>
          </a:p>
          <a:p>
            <a:r>
              <a:rPr lang="en-US" sz="1400" kern="1200" dirty="0" smtClean="0">
                <a:solidFill>
                  <a:schemeClr val="tx1"/>
                </a:solidFill>
                <a:effectLst/>
                <a:latin typeface="+mn-lt"/>
                <a:ea typeface="+mn-ea"/>
                <a:cs typeface="+mn-cs"/>
              </a:rPr>
              <a:t>*Functional analyses of problem behavior are prominent in the behavioral assessment literature having appeared in over 400 studies through last</a:t>
            </a:r>
            <a:r>
              <a:rPr lang="en-US" sz="1400" kern="1200" baseline="0" dirty="0" smtClean="0">
                <a:solidFill>
                  <a:schemeClr val="tx1"/>
                </a:solidFill>
                <a:effectLst/>
                <a:latin typeface="+mn-lt"/>
                <a:ea typeface="+mn-ea"/>
                <a:cs typeface="+mn-cs"/>
              </a:rPr>
              <a:t> year</a:t>
            </a:r>
            <a:r>
              <a:rPr lang="en-US" sz="1400" kern="1200" dirty="0" smtClean="0">
                <a:solidFill>
                  <a:schemeClr val="tx1"/>
                </a:solidFill>
                <a:effectLst/>
                <a:latin typeface="+mn-lt"/>
                <a:ea typeface="+mn-ea"/>
                <a:cs typeface="+mn-cs"/>
              </a:rPr>
              <a:t> with almost</a:t>
            </a:r>
            <a:r>
              <a:rPr lang="en-US" sz="1400" kern="1200" baseline="0" dirty="0" smtClean="0">
                <a:solidFill>
                  <a:schemeClr val="tx1"/>
                </a:solidFill>
                <a:effectLst/>
                <a:latin typeface="+mn-lt"/>
                <a:ea typeface="+mn-ea"/>
                <a:cs typeface="+mn-cs"/>
              </a:rPr>
              <a:t> a 1000 distinct analyses published. </a:t>
            </a:r>
          </a:p>
          <a:p>
            <a:endParaRPr lang="en-US" sz="1400" kern="1200" baseline="0" dirty="0" smtClean="0">
              <a:solidFill>
                <a:schemeClr val="tx1"/>
              </a:solidFill>
              <a:effectLst/>
              <a:latin typeface="+mn-lt"/>
              <a:ea typeface="+mn-ea"/>
              <a:cs typeface="+mn-cs"/>
            </a:endParaRPr>
          </a:p>
          <a:p>
            <a:r>
              <a:rPr lang="en-US" sz="1400" kern="1200" baseline="0" dirty="0" smtClean="0">
                <a:solidFill>
                  <a:schemeClr val="tx1"/>
                </a:solidFill>
                <a:effectLst/>
                <a:latin typeface="+mn-lt"/>
                <a:ea typeface="+mn-ea"/>
                <a:cs typeface="+mn-cs"/>
              </a:rPr>
              <a:t>In his review large review of treatments for problem behaviors associated with autism, </a:t>
            </a:r>
            <a:r>
              <a:rPr lang="en-US" sz="1400" kern="1200" dirty="0" smtClean="0">
                <a:solidFill>
                  <a:schemeClr val="tx1"/>
                </a:solidFill>
                <a:effectLst/>
                <a:latin typeface="+mn-lt"/>
                <a:ea typeface="+mn-ea"/>
                <a:cs typeface="+mn-cs"/>
              </a:rPr>
              <a:t>Campbell </a:t>
            </a:r>
            <a:r>
              <a:rPr lang="en-US" sz="1400" b="0" kern="1200" dirty="0" smtClean="0">
                <a:solidFill>
                  <a:schemeClr val="tx1"/>
                </a:solidFill>
                <a:effectLst/>
                <a:latin typeface="+mn-lt"/>
                <a:ea typeface="+mn-ea"/>
                <a:cs typeface="+mn-cs"/>
              </a:rPr>
              <a:t>found that </a:t>
            </a:r>
            <a:r>
              <a:rPr lang="en-US" sz="2400" b="0" kern="1200" dirty="0" smtClean="0">
                <a:solidFill>
                  <a:schemeClr val="tx1"/>
                </a:solidFill>
                <a:effectLst/>
                <a:latin typeface="+mn-lt"/>
                <a:ea typeface="+mn-ea"/>
                <a:cs typeface="+mn-cs"/>
              </a:rPr>
              <a:t>l</a:t>
            </a:r>
            <a:r>
              <a:rPr lang="en-US" sz="2400" b="0" dirty="0" smtClean="0">
                <a:solidFill>
                  <a:schemeClr val="tx1"/>
                </a:solidFill>
              </a:rPr>
              <a:t>arger reductions in problem behavior were clearly</a:t>
            </a:r>
            <a:r>
              <a:rPr lang="en-US" sz="2400" b="0" baseline="0" dirty="0" smtClean="0">
                <a:solidFill>
                  <a:schemeClr val="tx1"/>
                </a:solidFill>
              </a:rPr>
              <a:t> </a:t>
            </a:r>
            <a:r>
              <a:rPr lang="en-US" sz="2400" b="0" dirty="0" smtClean="0">
                <a:solidFill>
                  <a:schemeClr val="tx1"/>
                </a:solidFill>
              </a:rPr>
              <a:t>evident when a </a:t>
            </a:r>
            <a:r>
              <a:rPr lang="en-US" sz="2400" b="0" i="1" dirty="0" smtClean="0">
                <a:solidFill>
                  <a:schemeClr val="tx1"/>
                </a:solidFill>
              </a:rPr>
              <a:t>functional analysis </a:t>
            </a:r>
            <a:r>
              <a:rPr lang="en-US" sz="2400" b="0" dirty="0" smtClean="0">
                <a:solidFill>
                  <a:schemeClr val="tx1"/>
                </a:solidFill>
              </a:rPr>
              <a:t>was part of the functional assessment process.</a:t>
            </a:r>
            <a:r>
              <a:rPr lang="en-US" sz="2400" b="0" baseline="0" dirty="0" smtClean="0">
                <a:solidFill>
                  <a:schemeClr val="tx1"/>
                </a:solidFill>
              </a:rPr>
              <a:t> </a:t>
            </a:r>
            <a:endParaRPr lang="en-US" sz="2400" b="0" dirty="0" smtClean="0">
              <a:solidFill>
                <a:schemeClr val="tx1"/>
              </a:solidFill>
            </a:endParaRPr>
          </a:p>
        </p:txBody>
      </p:sp>
    </p:spTree>
    <p:extLst>
      <p:ext uri="{BB962C8B-B14F-4D97-AF65-F5344CB8AC3E}">
        <p14:creationId xmlns:p14="http://schemas.microsoft.com/office/powerpoint/2010/main" val="38731926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06488" y="696913"/>
            <a:ext cx="4646612" cy="3486150"/>
          </a:xfrm>
          <a:ln/>
        </p:spPr>
      </p:sp>
      <p:sp>
        <p:nvSpPr>
          <p:cNvPr id="58371" name="Rectangle 3"/>
          <p:cNvSpPr>
            <a:spLocks noGrp="1" noChangeArrowheads="1"/>
          </p:cNvSpPr>
          <p:nvPr>
            <p:ph type="body" idx="1"/>
          </p:nvPr>
        </p:nvSpPr>
        <p:spPr>
          <a:xfrm>
            <a:off x="105228" y="4194631"/>
            <a:ext cx="6629400" cy="5029200"/>
          </a:xfrm>
          <a:noFill/>
          <a:ln w="9525"/>
        </p:spPr>
        <p:txBody>
          <a:bodyPr>
            <a:noAutofit/>
          </a:bodyPr>
          <a:lstStyle/>
          <a:p>
            <a:r>
              <a:rPr lang="en-US" sz="1400" kern="1200" dirty="0" smtClean="0">
                <a:solidFill>
                  <a:schemeClr val="tx1"/>
                </a:solidFill>
                <a:effectLst/>
                <a:latin typeface="+mn-lt"/>
                <a:ea typeface="+mn-ea"/>
                <a:cs typeface="+mn-cs"/>
              </a:rPr>
              <a:t>These</a:t>
            </a:r>
            <a:r>
              <a:rPr lang="en-US" sz="1400" kern="1200" baseline="0" dirty="0" smtClean="0">
                <a:solidFill>
                  <a:schemeClr val="tx1"/>
                </a:solidFill>
                <a:effectLst/>
                <a:latin typeface="+mn-lt"/>
                <a:ea typeface="+mn-ea"/>
                <a:cs typeface="+mn-cs"/>
              </a:rPr>
              <a:t> are not </a:t>
            </a:r>
            <a:r>
              <a:rPr lang="en-US" sz="1400" kern="1200" baseline="0" smtClean="0">
                <a:solidFill>
                  <a:schemeClr val="tx1"/>
                </a:solidFill>
                <a:effectLst/>
                <a:latin typeface="+mn-lt"/>
                <a:ea typeface="+mn-ea"/>
                <a:cs typeface="+mn-cs"/>
              </a:rPr>
              <a:t>experimental techniques</a:t>
            </a:r>
          </a:p>
          <a:p>
            <a:endParaRPr lang="en-US" sz="1400" kern="1200" dirty="0" smtClean="0">
              <a:solidFill>
                <a:schemeClr val="tx1"/>
              </a:solidFill>
              <a:effectLst/>
              <a:latin typeface="+mn-lt"/>
              <a:ea typeface="+mn-ea"/>
              <a:cs typeface="+mn-cs"/>
            </a:endParaRPr>
          </a:p>
          <a:p>
            <a:r>
              <a:rPr lang="en-US" sz="1400" kern="1200" dirty="0" smtClean="0">
                <a:solidFill>
                  <a:schemeClr val="tx1"/>
                </a:solidFill>
                <a:effectLst/>
                <a:latin typeface="+mn-lt"/>
                <a:ea typeface="+mn-ea"/>
                <a:cs typeface="+mn-cs"/>
              </a:rPr>
              <a:t>*Functional analyses of problem behavior are prominent in the behavioral assessment literature having appeared in over 400 studies through last</a:t>
            </a:r>
            <a:r>
              <a:rPr lang="en-US" sz="1400" kern="1200" baseline="0" dirty="0" smtClean="0">
                <a:solidFill>
                  <a:schemeClr val="tx1"/>
                </a:solidFill>
                <a:effectLst/>
                <a:latin typeface="+mn-lt"/>
                <a:ea typeface="+mn-ea"/>
                <a:cs typeface="+mn-cs"/>
              </a:rPr>
              <a:t> year</a:t>
            </a:r>
            <a:r>
              <a:rPr lang="en-US" sz="1400" kern="1200" dirty="0" smtClean="0">
                <a:solidFill>
                  <a:schemeClr val="tx1"/>
                </a:solidFill>
                <a:effectLst/>
                <a:latin typeface="+mn-lt"/>
                <a:ea typeface="+mn-ea"/>
                <a:cs typeface="+mn-cs"/>
              </a:rPr>
              <a:t> with almost</a:t>
            </a:r>
            <a:r>
              <a:rPr lang="en-US" sz="1400" kern="1200" baseline="0" dirty="0" smtClean="0">
                <a:solidFill>
                  <a:schemeClr val="tx1"/>
                </a:solidFill>
                <a:effectLst/>
                <a:latin typeface="+mn-lt"/>
                <a:ea typeface="+mn-ea"/>
                <a:cs typeface="+mn-cs"/>
              </a:rPr>
              <a:t> a 1000 distinct analyses published. </a:t>
            </a:r>
          </a:p>
          <a:p>
            <a:endParaRPr lang="en-US" sz="1400" kern="1200" baseline="0" dirty="0" smtClean="0">
              <a:solidFill>
                <a:schemeClr val="tx1"/>
              </a:solidFill>
              <a:effectLst/>
              <a:latin typeface="+mn-lt"/>
              <a:ea typeface="+mn-ea"/>
              <a:cs typeface="+mn-cs"/>
            </a:endParaRPr>
          </a:p>
          <a:p>
            <a:r>
              <a:rPr lang="en-US" sz="1400" kern="1200" baseline="0" dirty="0" smtClean="0">
                <a:solidFill>
                  <a:schemeClr val="tx1"/>
                </a:solidFill>
                <a:effectLst/>
                <a:latin typeface="+mn-lt"/>
                <a:ea typeface="+mn-ea"/>
                <a:cs typeface="+mn-cs"/>
              </a:rPr>
              <a:t>In his review large review of treatments for problem behaviors associated with autism, </a:t>
            </a:r>
            <a:r>
              <a:rPr lang="en-US" sz="1400" kern="1200" dirty="0" smtClean="0">
                <a:solidFill>
                  <a:schemeClr val="tx1"/>
                </a:solidFill>
                <a:effectLst/>
                <a:latin typeface="+mn-lt"/>
                <a:ea typeface="+mn-ea"/>
                <a:cs typeface="+mn-cs"/>
              </a:rPr>
              <a:t>Campbell </a:t>
            </a:r>
            <a:r>
              <a:rPr lang="en-US" sz="1400" b="0" kern="1200" dirty="0" smtClean="0">
                <a:solidFill>
                  <a:schemeClr val="tx1"/>
                </a:solidFill>
                <a:effectLst/>
                <a:latin typeface="+mn-lt"/>
                <a:ea typeface="+mn-ea"/>
                <a:cs typeface="+mn-cs"/>
              </a:rPr>
              <a:t>found that </a:t>
            </a:r>
            <a:r>
              <a:rPr lang="en-US" sz="2400" b="0" kern="1200" dirty="0" smtClean="0">
                <a:solidFill>
                  <a:schemeClr val="tx1"/>
                </a:solidFill>
                <a:effectLst/>
                <a:latin typeface="+mn-lt"/>
                <a:ea typeface="+mn-ea"/>
                <a:cs typeface="+mn-cs"/>
              </a:rPr>
              <a:t>l</a:t>
            </a:r>
            <a:r>
              <a:rPr lang="en-US" sz="2400" b="0" dirty="0" smtClean="0">
                <a:solidFill>
                  <a:schemeClr val="tx1"/>
                </a:solidFill>
              </a:rPr>
              <a:t>arger reductions in problem behavior were clearly</a:t>
            </a:r>
            <a:r>
              <a:rPr lang="en-US" sz="2400" b="0" baseline="0" dirty="0" smtClean="0">
                <a:solidFill>
                  <a:schemeClr val="tx1"/>
                </a:solidFill>
              </a:rPr>
              <a:t> </a:t>
            </a:r>
            <a:r>
              <a:rPr lang="en-US" sz="2400" b="0" dirty="0" smtClean="0">
                <a:solidFill>
                  <a:schemeClr val="tx1"/>
                </a:solidFill>
              </a:rPr>
              <a:t>evident when a </a:t>
            </a:r>
            <a:r>
              <a:rPr lang="en-US" sz="2400" b="0" i="1" dirty="0" smtClean="0">
                <a:solidFill>
                  <a:schemeClr val="tx1"/>
                </a:solidFill>
              </a:rPr>
              <a:t>functional analysis </a:t>
            </a:r>
            <a:r>
              <a:rPr lang="en-US" sz="2400" b="0" dirty="0" smtClean="0">
                <a:solidFill>
                  <a:schemeClr val="tx1"/>
                </a:solidFill>
              </a:rPr>
              <a:t>was part of the functional assessment process.</a:t>
            </a:r>
            <a:r>
              <a:rPr lang="en-US" sz="2400" b="0" baseline="0" dirty="0" smtClean="0">
                <a:solidFill>
                  <a:schemeClr val="tx1"/>
                </a:solidFill>
              </a:rPr>
              <a:t> </a:t>
            </a:r>
            <a:endParaRPr lang="en-US" sz="2400" b="0" dirty="0" smtClean="0">
              <a:solidFill>
                <a:schemeClr val="tx1"/>
              </a:solidFill>
            </a:endParaRPr>
          </a:p>
        </p:txBody>
      </p:sp>
    </p:spTree>
    <p:extLst>
      <p:ext uri="{BB962C8B-B14F-4D97-AF65-F5344CB8AC3E}">
        <p14:creationId xmlns:p14="http://schemas.microsoft.com/office/powerpoint/2010/main" val="19567417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06488" y="696913"/>
            <a:ext cx="4646612" cy="3486150"/>
          </a:xfrm>
          <a:ln/>
        </p:spPr>
      </p:sp>
      <p:sp>
        <p:nvSpPr>
          <p:cNvPr id="58371" name="Rectangle 3"/>
          <p:cNvSpPr>
            <a:spLocks noGrp="1" noChangeArrowheads="1"/>
          </p:cNvSpPr>
          <p:nvPr>
            <p:ph type="body" idx="1"/>
          </p:nvPr>
        </p:nvSpPr>
        <p:spPr>
          <a:xfrm>
            <a:off x="105228" y="4194631"/>
            <a:ext cx="6629400" cy="5029200"/>
          </a:xfrm>
          <a:noFill/>
          <a:ln w="9525"/>
        </p:spPr>
        <p:txBody>
          <a:bodyPr>
            <a:noAutofit/>
          </a:bodyPr>
          <a:lstStyle/>
          <a:p>
            <a:r>
              <a:rPr lang="en-US" sz="1400" kern="1200" dirty="0" smtClean="0">
                <a:solidFill>
                  <a:schemeClr val="tx1"/>
                </a:solidFill>
                <a:latin typeface="+mn-lt"/>
                <a:ea typeface="+mn-ea"/>
                <a:cs typeface="+mn-cs"/>
              </a:rPr>
              <a:t>It is, however, hard to find</a:t>
            </a:r>
            <a:r>
              <a:rPr lang="en-US" sz="1400" kern="1200" baseline="0" dirty="0" smtClean="0">
                <a:solidFill>
                  <a:schemeClr val="tx1"/>
                </a:solidFill>
                <a:latin typeface="+mn-lt"/>
                <a:ea typeface="+mn-ea"/>
                <a:cs typeface="+mn-cs"/>
              </a:rPr>
              <a:t> examples of the entire assessment and treatment process in our literature. From the initial meeting to the point when parents say thank you, problem solved. Part of the reason is because there are real challenges to extending behavioral intervention from the clinic to the home or school…. But a larger part of it is a function of our highly fractured, very micro-analytic literature that describes but bits of the process across separate studies. </a:t>
            </a:r>
          </a:p>
          <a:p>
            <a:endParaRPr lang="en-US" sz="1400" kern="1200" baseline="0" dirty="0" smtClean="0">
              <a:solidFill>
                <a:schemeClr val="tx1"/>
              </a:solidFill>
              <a:latin typeface="+mn-lt"/>
              <a:ea typeface="+mn-ea"/>
              <a:cs typeface="+mn-cs"/>
            </a:endParaRPr>
          </a:p>
          <a:p>
            <a:r>
              <a:rPr lang="en-US" sz="1400" kern="1200" baseline="0" dirty="0" smtClean="0">
                <a:solidFill>
                  <a:schemeClr val="tx1"/>
                </a:solidFill>
                <a:latin typeface="+mn-lt"/>
                <a:ea typeface="+mn-ea"/>
                <a:cs typeface="+mn-cs"/>
              </a:rPr>
              <a:t>I have contributed to the highly fractured literature of which I am complaining about, but more recently, I have been working on addressing this research to practice to gap, and </a:t>
            </a:r>
            <a:r>
              <a:rPr lang="en-US" sz="1400" kern="1200" dirty="0" smtClean="0">
                <a:solidFill>
                  <a:schemeClr val="tx1"/>
                </a:solidFill>
                <a:latin typeface="+mn-lt"/>
                <a:ea typeface="+mn-ea"/>
                <a:cs typeface="+mn-cs"/>
              </a:rPr>
              <a:t>I am going to show a few examples that illustrate the entire functional assessment and treatment</a:t>
            </a:r>
            <a:r>
              <a:rPr lang="en-US" sz="1400" kern="1200" baseline="0" dirty="0" smtClean="0">
                <a:solidFill>
                  <a:schemeClr val="tx1"/>
                </a:solidFill>
                <a:latin typeface="+mn-lt"/>
                <a:ea typeface="+mn-ea"/>
                <a:cs typeface="+mn-cs"/>
              </a:rPr>
              <a:t> process in an outpatient model that I run with doctoral candidates at Western New England University.</a:t>
            </a:r>
          </a:p>
        </p:txBody>
      </p:sp>
    </p:spTree>
    <p:extLst>
      <p:ext uri="{BB962C8B-B14F-4D97-AF65-F5344CB8AC3E}">
        <p14:creationId xmlns:p14="http://schemas.microsoft.com/office/powerpoint/2010/main" val="25857106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06488" y="696913"/>
            <a:ext cx="4646612" cy="3486150"/>
          </a:xfrm>
          <a:ln/>
        </p:spPr>
      </p:sp>
      <p:sp>
        <p:nvSpPr>
          <p:cNvPr id="58371" name="Rectangle 3"/>
          <p:cNvSpPr>
            <a:spLocks noGrp="1" noChangeArrowheads="1"/>
          </p:cNvSpPr>
          <p:nvPr>
            <p:ph type="body" idx="1"/>
          </p:nvPr>
        </p:nvSpPr>
        <p:spPr>
          <a:xfrm>
            <a:off x="105228" y="4194631"/>
            <a:ext cx="6629400" cy="5029200"/>
          </a:xfrm>
          <a:noFill/>
          <a:ln w="9525"/>
        </p:spPr>
        <p:txBody>
          <a:bodyPr>
            <a:noAutofit/>
          </a:bodyPr>
          <a:lstStyle/>
          <a:p>
            <a:r>
              <a:rPr lang="en-US" sz="1400" b="0" dirty="0" smtClean="0">
                <a:solidFill>
                  <a:srgbClr val="C00000"/>
                </a:solidFill>
                <a:cs typeface="Times New Roman" pitchFamily="18" charset="0"/>
              </a:rPr>
              <a:t>I</a:t>
            </a:r>
            <a:r>
              <a:rPr lang="en-US" sz="1400" b="0" baseline="0" dirty="0" smtClean="0">
                <a:solidFill>
                  <a:srgbClr val="C00000"/>
                </a:solidFill>
                <a:cs typeface="Times New Roman" pitchFamily="18" charset="0"/>
              </a:rPr>
              <a:t> will describe the assessment for </a:t>
            </a:r>
            <a:r>
              <a:rPr lang="en-US" sz="1400" b="0" dirty="0" smtClean="0">
                <a:solidFill>
                  <a:srgbClr val="C00000"/>
                </a:solidFill>
                <a:cs typeface="Times New Roman" pitchFamily="18" charset="0"/>
              </a:rPr>
              <a:t>Gail, </a:t>
            </a:r>
            <a:r>
              <a:rPr lang="en-US" sz="1400" b="0" baseline="0" dirty="0" smtClean="0">
                <a:solidFill>
                  <a:srgbClr val="C00000"/>
                </a:solidFill>
                <a:cs typeface="Times New Roman" pitchFamily="18" charset="0"/>
              </a:rPr>
              <a:t>the</a:t>
            </a:r>
            <a:r>
              <a:rPr lang="en-US" sz="1400" b="0" dirty="0" smtClean="0">
                <a:solidFill>
                  <a:srgbClr val="C00000"/>
                </a:solidFill>
                <a:cs typeface="Times New Roman" pitchFamily="18" charset="0"/>
              </a:rPr>
              <a:t> 3 year old girl first. Gail</a:t>
            </a:r>
            <a:r>
              <a:rPr lang="en-US" sz="1400" b="0" baseline="0" dirty="0" smtClean="0">
                <a:solidFill>
                  <a:srgbClr val="C00000"/>
                </a:solidFill>
                <a:cs typeface="Times New Roman" pitchFamily="18" charset="0"/>
              </a:rPr>
              <a:t> had long beautiful dark hair, her mother always dressed her impeccably, and Gail was quite excellent with dramatic play. The main issue was that she had 5 to 10 meltdowns per day that lasted from a few minutes to about an hour and it was difficult for her mother to ever predict which one was coming. She also was very aggressive towards siblings and parents, and highly noncompliant with adult instructions.</a:t>
            </a:r>
          </a:p>
          <a:p>
            <a:endParaRPr lang="en-US" sz="1400" b="0" baseline="0" dirty="0" smtClean="0">
              <a:solidFill>
                <a:srgbClr val="C00000"/>
              </a:solidFill>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b="0" baseline="0" dirty="0" smtClean="0">
                <a:solidFill>
                  <a:srgbClr val="C00000"/>
                </a:solidFill>
                <a:cs typeface="Times New Roman" pitchFamily="18" charset="0"/>
              </a:rPr>
              <a:t>The interview suggested that </a:t>
            </a:r>
            <a:r>
              <a:rPr lang="en-US" sz="1400" i="1" dirty="0" smtClean="0">
                <a:solidFill>
                  <a:srgbClr val="2505AD"/>
                </a:solidFill>
              </a:rPr>
              <a:t>Gail engaged in meltdowns and aggression in order to obtain preferred items (usually toys) and maternal attention. </a:t>
            </a:r>
            <a:r>
              <a:rPr lang="en-US" sz="1400" i="0" dirty="0" smtClean="0">
                <a:solidFill>
                  <a:srgbClr val="2505AD"/>
                </a:solidFill>
              </a:rPr>
              <a:t>This is where I like to point</a:t>
            </a:r>
            <a:r>
              <a:rPr lang="en-US" sz="1400" i="0" baseline="0" dirty="0" smtClean="0">
                <a:solidFill>
                  <a:srgbClr val="2505AD"/>
                </a:solidFill>
              </a:rPr>
              <a:t> out that extraordinary behavior is usually influenced by very ordinary events and interactions.</a:t>
            </a:r>
            <a:endParaRPr lang="en-US" sz="1400" i="0" dirty="0" smtClean="0">
              <a:solidFill>
                <a:srgbClr val="2505AD"/>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i="1" dirty="0" smtClean="0">
              <a:solidFill>
                <a:srgbClr val="2505AD"/>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i="0" dirty="0" smtClean="0">
                <a:solidFill>
                  <a:srgbClr val="2505AD"/>
                </a:solidFill>
              </a:rPr>
              <a:t>Our analysis then involves two conditions—the test,</a:t>
            </a:r>
            <a:r>
              <a:rPr lang="en-US" sz="1400" i="0" baseline="0" dirty="0" smtClean="0">
                <a:solidFill>
                  <a:srgbClr val="2505AD"/>
                </a:solidFill>
              </a:rPr>
              <a:t> in which we try to emulate the conditions under which the problem has been reported to occur and the control, in which the factors thought to be responsible for problem behavior are removed. We alternate between 5 min test and control sessions in small observations rooms in our outpatient clinic at the university.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i="0" baseline="0" dirty="0" smtClean="0">
              <a:solidFill>
                <a:srgbClr val="2505AD"/>
              </a:solidFill>
            </a:endParaRPr>
          </a:p>
          <a:p>
            <a:endParaRPr lang="en-US" b="0" dirty="0" smtClean="0">
              <a:cs typeface="Times New Roman" pitchFamily="18" charset="0"/>
            </a:endParaRPr>
          </a:p>
        </p:txBody>
      </p:sp>
    </p:spTree>
    <p:extLst>
      <p:ext uri="{BB962C8B-B14F-4D97-AF65-F5344CB8AC3E}">
        <p14:creationId xmlns:p14="http://schemas.microsoft.com/office/powerpoint/2010/main" val="13542556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06488" y="696913"/>
            <a:ext cx="4646612" cy="3486150"/>
          </a:xfrm>
          <a:ln/>
        </p:spPr>
      </p:sp>
      <p:sp>
        <p:nvSpPr>
          <p:cNvPr id="58371" name="Rectangle 3"/>
          <p:cNvSpPr>
            <a:spLocks noGrp="1" noChangeArrowheads="1"/>
          </p:cNvSpPr>
          <p:nvPr>
            <p:ph type="body" idx="1"/>
          </p:nvPr>
        </p:nvSpPr>
        <p:spPr>
          <a:xfrm>
            <a:off x="105228" y="4194631"/>
            <a:ext cx="6629400" cy="5029200"/>
          </a:xfrm>
          <a:noFill/>
          <a:ln w="9525"/>
        </p:spPr>
        <p:txBody>
          <a:bodyPr>
            <a:noAutofit/>
          </a:bodyPr>
          <a:lstStyle/>
          <a:p>
            <a:r>
              <a:rPr lang="en-US" sz="1400" kern="1200" dirty="0" smtClean="0">
                <a:solidFill>
                  <a:schemeClr val="tx1"/>
                </a:solidFill>
                <a:effectLst/>
                <a:latin typeface="+mn-lt"/>
                <a:ea typeface="+mn-ea"/>
                <a:cs typeface="+mn-cs"/>
              </a:rPr>
              <a:t>A functional assessment is a process; a process in which the variables influencing problem behavior are identified prior to treatment and are used to inform the treatment development. </a:t>
            </a:r>
          </a:p>
          <a:p>
            <a:endParaRPr lang="en-US" sz="1400" kern="1200" dirty="0" smtClean="0">
              <a:solidFill>
                <a:schemeClr val="tx1"/>
              </a:solidFill>
              <a:effectLst/>
              <a:latin typeface="+mn-lt"/>
              <a:ea typeface="+mn-ea"/>
              <a:cs typeface="+mn-cs"/>
            </a:endParaRPr>
          </a:p>
          <a:p>
            <a:r>
              <a:rPr lang="en-US" sz="1400" kern="1200" dirty="0" smtClean="0">
                <a:solidFill>
                  <a:schemeClr val="tx1"/>
                </a:solidFill>
                <a:effectLst/>
                <a:latin typeface="+mn-lt"/>
                <a:ea typeface="+mn-ea"/>
                <a:cs typeface="+mn-cs"/>
              </a:rPr>
              <a:t>The process usually involves some sort of combination of indirect assessment, descriptive assessment, and functional analysis. Descriptive assessment involves observation and measurement of the problem behavior and its context; by contrast, functional analysis consists of observation and measurement of the problem behavior in at least two contexts, each distinctly designed from the interview so that the variables suspected of influencing problem behavior are conspicuously present in one (referred to as the test condition) and absent in the other (referred to as the control condition). </a:t>
            </a:r>
          </a:p>
          <a:p>
            <a:endParaRPr lang="en-US" sz="1400" kern="1200" dirty="0" smtClean="0">
              <a:solidFill>
                <a:schemeClr val="tx1"/>
              </a:solidFill>
              <a:effectLst/>
              <a:latin typeface="+mn-lt"/>
              <a:ea typeface="+mn-ea"/>
              <a:cs typeface="+mn-cs"/>
            </a:endParaRPr>
          </a:p>
          <a:p>
            <a:r>
              <a:rPr lang="en-US" sz="1400" kern="1200" dirty="0" smtClean="0">
                <a:solidFill>
                  <a:schemeClr val="tx1"/>
                </a:solidFill>
                <a:effectLst/>
                <a:latin typeface="+mn-lt"/>
                <a:ea typeface="+mn-ea"/>
                <a:cs typeface="+mn-cs"/>
              </a:rPr>
              <a:t>*Functional analyses of problem behavior are prominent in the behavioral assessment literature having appeared in over 400 studies through last</a:t>
            </a:r>
            <a:r>
              <a:rPr lang="en-US" sz="1400" kern="1200" baseline="0" dirty="0" smtClean="0">
                <a:solidFill>
                  <a:schemeClr val="tx1"/>
                </a:solidFill>
                <a:effectLst/>
                <a:latin typeface="+mn-lt"/>
                <a:ea typeface="+mn-ea"/>
                <a:cs typeface="+mn-cs"/>
              </a:rPr>
              <a:t> year</a:t>
            </a:r>
            <a:r>
              <a:rPr lang="en-US" sz="1400" kern="1200" dirty="0" smtClean="0">
                <a:solidFill>
                  <a:schemeClr val="tx1"/>
                </a:solidFill>
                <a:effectLst/>
                <a:latin typeface="+mn-lt"/>
                <a:ea typeface="+mn-ea"/>
                <a:cs typeface="+mn-cs"/>
              </a:rPr>
              <a:t> with almost</a:t>
            </a:r>
            <a:r>
              <a:rPr lang="en-US" sz="1400" kern="1200" baseline="0" dirty="0" smtClean="0">
                <a:solidFill>
                  <a:schemeClr val="tx1"/>
                </a:solidFill>
                <a:effectLst/>
                <a:latin typeface="+mn-lt"/>
                <a:ea typeface="+mn-ea"/>
                <a:cs typeface="+mn-cs"/>
              </a:rPr>
              <a:t> a 1000 distinct analyses published. </a:t>
            </a:r>
          </a:p>
          <a:p>
            <a:endParaRPr lang="en-US" sz="1400" kern="1200" baseline="0" dirty="0" smtClean="0">
              <a:solidFill>
                <a:schemeClr val="tx1"/>
              </a:solidFill>
              <a:effectLst/>
              <a:latin typeface="+mn-lt"/>
              <a:ea typeface="+mn-ea"/>
              <a:cs typeface="+mn-cs"/>
            </a:endParaRPr>
          </a:p>
          <a:p>
            <a:r>
              <a:rPr lang="en-US" sz="1400" kern="1200" baseline="0" dirty="0" smtClean="0">
                <a:solidFill>
                  <a:schemeClr val="tx1"/>
                </a:solidFill>
                <a:effectLst/>
                <a:latin typeface="+mn-lt"/>
                <a:ea typeface="+mn-ea"/>
                <a:cs typeface="+mn-cs"/>
              </a:rPr>
              <a:t>In his review large review of treatments for problem behaviors associated with autism, </a:t>
            </a:r>
            <a:r>
              <a:rPr lang="en-US" sz="1400" kern="1200" dirty="0" smtClean="0">
                <a:solidFill>
                  <a:schemeClr val="tx1"/>
                </a:solidFill>
                <a:effectLst/>
                <a:latin typeface="+mn-lt"/>
                <a:ea typeface="+mn-ea"/>
                <a:cs typeface="+mn-cs"/>
              </a:rPr>
              <a:t>Campbell </a:t>
            </a:r>
            <a:r>
              <a:rPr lang="en-US" sz="1400" b="0" kern="1200" dirty="0" smtClean="0">
                <a:solidFill>
                  <a:schemeClr val="tx1"/>
                </a:solidFill>
                <a:effectLst/>
                <a:latin typeface="+mn-lt"/>
                <a:ea typeface="+mn-ea"/>
                <a:cs typeface="+mn-cs"/>
              </a:rPr>
              <a:t>found that </a:t>
            </a:r>
            <a:r>
              <a:rPr lang="en-US" sz="2400" b="0" kern="1200" dirty="0" smtClean="0">
                <a:solidFill>
                  <a:schemeClr val="tx1"/>
                </a:solidFill>
                <a:effectLst/>
                <a:latin typeface="+mn-lt"/>
                <a:ea typeface="+mn-ea"/>
                <a:cs typeface="+mn-cs"/>
              </a:rPr>
              <a:t>l</a:t>
            </a:r>
            <a:r>
              <a:rPr lang="en-US" sz="2400" b="0" dirty="0" smtClean="0">
                <a:solidFill>
                  <a:schemeClr val="tx1"/>
                </a:solidFill>
              </a:rPr>
              <a:t>arger reductions in problem behavior were clearly</a:t>
            </a:r>
            <a:r>
              <a:rPr lang="en-US" sz="2400" b="0" baseline="0" dirty="0" smtClean="0">
                <a:solidFill>
                  <a:schemeClr val="tx1"/>
                </a:solidFill>
              </a:rPr>
              <a:t> </a:t>
            </a:r>
            <a:r>
              <a:rPr lang="en-US" sz="2400" b="0" dirty="0" smtClean="0">
                <a:solidFill>
                  <a:schemeClr val="tx1"/>
                </a:solidFill>
              </a:rPr>
              <a:t>evident when a </a:t>
            </a:r>
            <a:r>
              <a:rPr lang="en-US" sz="2400" b="0" i="1" dirty="0" smtClean="0">
                <a:solidFill>
                  <a:schemeClr val="tx1"/>
                </a:solidFill>
              </a:rPr>
              <a:t>functional analysis </a:t>
            </a:r>
            <a:r>
              <a:rPr lang="en-US" sz="2400" b="0" dirty="0" smtClean="0">
                <a:solidFill>
                  <a:schemeClr val="tx1"/>
                </a:solidFill>
              </a:rPr>
              <a:t>was part of the functional assessment process.</a:t>
            </a:r>
            <a:r>
              <a:rPr lang="en-US" sz="2400" b="0" baseline="0" dirty="0" smtClean="0">
                <a:solidFill>
                  <a:schemeClr val="tx1"/>
                </a:solidFill>
              </a:rPr>
              <a:t> </a:t>
            </a:r>
            <a:endParaRPr lang="en-US" sz="2400" b="0" dirty="0" smtClean="0">
              <a:solidFill>
                <a:schemeClr val="tx1"/>
              </a:solidFill>
            </a:endParaRPr>
          </a:p>
        </p:txBody>
      </p:sp>
    </p:spTree>
    <p:extLst>
      <p:ext uri="{BB962C8B-B14F-4D97-AF65-F5344CB8AC3E}">
        <p14:creationId xmlns:p14="http://schemas.microsoft.com/office/powerpoint/2010/main" val="22472640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06488" y="696913"/>
            <a:ext cx="4646612" cy="3486150"/>
          </a:xfrm>
          <a:ln/>
        </p:spPr>
      </p:sp>
      <p:sp>
        <p:nvSpPr>
          <p:cNvPr id="58371" name="Rectangle 3"/>
          <p:cNvSpPr>
            <a:spLocks noGrp="1" noChangeArrowheads="1"/>
          </p:cNvSpPr>
          <p:nvPr>
            <p:ph type="body" idx="1"/>
          </p:nvPr>
        </p:nvSpPr>
        <p:spPr>
          <a:xfrm>
            <a:off x="105228" y="4194631"/>
            <a:ext cx="6629400" cy="5029200"/>
          </a:xfrm>
          <a:noFill/>
          <a:ln w="9525"/>
        </p:spPr>
        <p:txBody>
          <a:bodyPr>
            <a:noAutofit/>
          </a:bodyPr>
          <a:lstStyle/>
          <a:p>
            <a:r>
              <a:rPr lang="en-US" sz="1400" b="0" dirty="0" smtClean="0">
                <a:solidFill>
                  <a:srgbClr val="C00000"/>
                </a:solidFill>
                <a:cs typeface="Times New Roman" pitchFamily="18" charset="0"/>
              </a:rPr>
              <a:t>I</a:t>
            </a:r>
            <a:r>
              <a:rPr lang="en-US" sz="1400" b="0" baseline="0" dirty="0" smtClean="0">
                <a:solidFill>
                  <a:srgbClr val="C00000"/>
                </a:solidFill>
                <a:cs typeface="Times New Roman" pitchFamily="18" charset="0"/>
              </a:rPr>
              <a:t> will describe the assessment for </a:t>
            </a:r>
            <a:r>
              <a:rPr lang="en-US" sz="1400" b="0" dirty="0" smtClean="0">
                <a:solidFill>
                  <a:srgbClr val="C00000"/>
                </a:solidFill>
                <a:cs typeface="Times New Roman" pitchFamily="18" charset="0"/>
              </a:rPr>
              <a:t>Gail, </a:t>
            </a:r>
            <a:r>
              <a:rPr lang="en-US" sz="1400" b="0" baseline="0" dirty="0" smtClean="0">
                <a:solidFill>
                  <a:srgbClr val="C00000"/>
                </a:solidFill>
                <a:cs typeface="Times New Roman" pitchFamily="18" charset="0"/>
              </a:rPr>
              <a:t>the</a:t>
            </a:r>
            <a:r>
              <a:rPr lang="en-US" sz="1400" b="0" dirty="0" smtClean="0">
                <a:solidFill>
                  <a:srgbClr val="C00000"/>
                </a:solidFill>
                <a:cs typeface="Times New Roman" pitchFamily="18" charset="0"/>
              </a:rPr>
              <a:t> 3 year old girl first. Gail</a:t>
            </a:r>
            <a:r>
              <a:rPr lang="en-US" sz="1400" b="0" baseline="0" dirty="0" smtClean="0">
                <a:solidFill>
                  <a:srgbClr val="C00000"/>
                </a:solidFill>
                <a:cs typeface="Times New Roman" pitchFamily="18" charset="0"/>
              </a:rPr>
              <a:t> had long beautiful dark hair, her mother always dressed her impeccably, and Gail was quite excellent with dramatic play. The main issue was that she had 5 to 10 meltdowns per day that lasted from a few minutes to about an hour and it was difficult for her mother to ever predict which one was coming. She also was very aggressive towards siblings and parents, and highly noncompliant with adult instructions.</a:t>
            </a:r>
          </a:p>
          <a:p>
            <a:endParaRPr lang="en-US" sz="1400" b="0" baseline="0" dirty="0" smtClean="0">
              <a:solidFill>
                <a:srgbClr val="C00000"/>
              </a:solidFill>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b="0" baseline="0" dirty="0" smtClean="0">
                <a:solidFill>
                  <a:srgbClr val="C00000"/>
                </a:solidFill>
                <a:cs typeface="Times New Roman" pitchFamily="18" charset="0"/>
              </a:rPr>
              <a:t>The interview suggested that </a:t>
            </a:r>
            <a:r>
              <a:rPr lang="en-US" sz="1400" i="1" dirty="0" smtClean="0">
                <a:solidFill>
                  <a:srgbClr val="2505AD"/>
                </a:solidFill>
              </a:rPr>
              <a:t>Gail engaged in meltdowns and aggression in order to obtain preferred items (usually toys) and maternal attention. </a:t>
            </a:r>
            <a:r>
              <a:rPr lang="en-US" sz="1400" i="0" dirty="0" smtClean="0">
                <a:solidFill>
                  <a:srgbClr val="2505AD"/>
                </a:solidFill>
              </a:rPr>
              <a:t>This is where I like to point</a:t>
            </a:r>
            <a:r>
              <a:rPr lang="en-US" sz="1400" i="0" baseline="0" dirty="0" smtClean="0">
                <a:solidFill>
                  <a:srgbClr val="2505AD"/>
                </a:solidFill>
              </a:rPr>
              <a:t> out that extraordinary behavior is usually influenced by very ordinary events and interactions.</a:t>
            </a:r>
            <a:endParaRPr lang="en-US" sz="1400" i="0" dirty="0" smtClean="0">
              <a:solidFill>
                <a:srgbClr val="2505AD"/>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i="1" dirty="0" smtClean="0">
              <a:solidFill>
                <a:srgbClr val="2505AD"/>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i="0" dirty="0" smtClean="0">
                <a:solidFill>
                  <a:srgbClr val="2505AD"/>
                </a:solidFill>
              </a:rPr>
              <a:t>Our analysis then involves two conditions—the test,</a:t>
            </a:r>
            <a:r>
              <a:rPr lang="en-US" sz="1400" i="0" baseline="0" dirty="0" smtClean="0">
                <a:solidFill>
                  <a:srgbClr val="2505AD"/>
                </a:solidFill>
              </a:rPr>
              <a:t> in which we try to emulate the conditions under which the problem has been reported to occur and the control, in which the factors thought to be responsible for problem behavior are removed. We alternate between 5 min test and control sessions in small observations rooms in our outpatient clinic at the university.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i="0" baseline="0" dirty="0" smtClean="0">
              <a:solidFill>
                <a:srgbClr val="2505AD"/>
              </a:solidFill>
            </a:endParaRPr>
          </a:p>
          <a:p>
            <a:endParaRPr lang="en-US" b="0" dirty="0" smtClean="0">
              <a:cs typeface="Times New Roman" pitchFamily="18" charset="0"/>
            </a:endParaRPr>
          </a:p>
        </p:txBody>
      </p:sp>
    </p:spTree>
    <p:extLst>
      <p:ext uri="{BB962C8B-B14F-4D97-AF65-F5344CB8AC3E}">
        <p14:creationId xmlns:p14="http://schemas.microsoft.com/office/powerpoint/2010/main" val="13650306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06488" y="696913"/>
            <a:ext cx="4646612" cy="3486150"/>
          </a:xfrm>
          <a:ln/>
        </p:spPr>
      </p:sp>
      <p:sp>
        <p:nvSpPr>
          <p:cNvPr id="58371" name="Rectangle 3"/>
          <p:cNvSpPr>
            <a:spLocks noGrp="1" noChangeArrowheads="1"/>
          </p:cNvSpPr>
          <p:nvPr>
            <p:ph type="body" idx="1"/>
          </p:nvPr>
        </p:nvSpPr>
        <p:spPr>
          <a:xfrm>
            <a:off x="105228" y="4194631"/>
            <a:ext cx="6629400" cy="5029200"/>
          </a:xfrm>
          <a:noFill/>
          <a:ln w="9525"/>
        </p:spPr>
        <p:txBody>
          <a:bodyPr>
            <a:noAutofit/>
          </a:bodyPr>
          <a:lstStyle/>
          <a:p>
            <a:r>
              <a:rPr lang="en-US" sz="1400" kern="1200" dirty="0" smtClean="0">
                <a:solidFill>
                  <a:schemeClr val="tx1"/>
                </a:solidFill>
                <a:effectLst/>
                <a:latin typeface="+mn-lt"/>
                <a:ea typeface="+mn-ea"/>
                <a:cs typeface="+mn-cs"/>
              </a:rPr>
              <a:t>A functional assessment is a process; a process in which the variables influencing problem behavior are identified prior to treatment and are used to inform the treatment development. </a:t>
            </a:r>
          </a:p>
          <a:p>
            <a:endParaRPr lang="en-US" sz="1400" kern="1200" dirty="0" smtClean="0">
              <a:solidFill>
                <a:schemeClr val="tx1"/>
              </a:solidFill>
              <a:effectLst/>
              <a:latin typeface="+mn-lt"/>
              <a:ea typeface="+mn-ea"/>
              <a:cs typeface="+mn-cs"/>
            </a:endParaRPr>
          </a:p>
          <a:p>
            <a:r>
              <a:rPr lang="en-US" sz="1400" kern="1200" dirty="0" smtClean="0">
                <a:solidFill>
                  <a:schemeClr val="tx1"/>
                </a:solidFill>
                <a:effectLst/>
                <a:latin typeface="+mn-lt"/>
                <a:ea typeface="+mn-ea"/>
                <a:cs typeface="+mn-cs"/>
              </a:rPr>
              <a:t>The process usually involves some sort of combination of indirect assessment, descriptive assessment, and functional analysis. Descriptive assessment involves observation and measurement of the problem behavior and its context; by contrast, functional analysis consists of observation and measurement of the problem behavior in at least two contexts, each distinctly designed from the interview so that the variables suspected of influencing problem behavior are conspicuously present in one (referred to as the test condition) and absent in the other (referred to as the control condition). </a:t>
            </a:r>
          </a:p>
          <a:p>
            <a:endParaRPr lang="en-US" sz="1400" kern="1200" dirty="0" smtClean="0">
              <a:solidFill>
                <a:schemeClr val="tx1"/>
              </a:solidFill>
              <a:effectLst/>
              <a:latin typeface="+mn-lt"/>
              <a:ea typeface="+mn-ea"/>
              <a:cs typeface="+mn-cs"/>
            </a:endParaRPr>
          </a:p>
          <a:p>
            <a:r>
              <a:rPr lang="en-US" sz="1400" kern="1200" dirty="0" smtClean="0">
                <a:solidFill>
                  <a:schemeClr val="tx1"/>
                </a:solidFill>
                <a:effectLst/>
                <a:latin typeface="+mn-lt"/>
                <a:ea typeface="+mn-ea"/>
                <a:cs typeface="+mn-cs"/>
              </a:rPr>
              <a:t>*Functional analyses of problem behavior are prominent in the behavioral assessment literature having appeared in over 400 studies through last</a:t>
            </a:r>
            <a:r>
              <a:rPr lang="en-US" sz="1400" kern="1200" baseline="0" dirty="0" smtClean="0">
                <a:solidFill>
                  <a:schemeClr val="tx1"/>
                </a:solidFill>
                <a:effectLst/>
                <a:latin typeface="+mn-lt"/>
                <a:ea typeface="+mn-ea"/>
                <a:cs typeface="+mn-cs"/>
              </a:rPr>
              <a:t> year</a:t>
            </a:r>
            <a:r>
              <a:rPr lang="en-US" sz="1400" kern="1200" dirty="0" smtClean="0">
                <a:solidFill>
                  <a:schemeClr val="tx1"/>
                </a:solidFill>
                <a:effectLst/>
                <a:latin typeface="+mn-lt"/>
                <a:ea typeface="+mn-ea"/>
                <a:cs typeface="+mn-cs"/>
              </a:rPr>
              <a:t> with almost</a:t>
            </a:r>
            <a:r>
              <a:rPr lang="en-US" sz="1400" kern="1200" baseline="0" dirty="0" smtClean="0">
                <a:solidFill>
                  <a:schemeClr val="tx1"/>
                </a:solidFill>
                <a:effectLst/>
                <a:latin typeface="+mn-lt"/>
                <a:ea typeface="+mn-ea"/>
                <a:cs typeface="+mn-cs"/>
              </a:rPr>
              <a:t> a 1000 distinct analyses published. </a:t>
            </a:r>
          </a:p>
          <a:p>
            <a:endParaRPr lang="en-US" sz="1400" kern="1200" baseline="0" dirty="0" smtClean="0">
              <a:solidFill>
                <a:schemeClr val="tx1"/>
              </a:solidFill>
              <a:effectLst/>
              <a:latin typeface="+mn-lt"/>
              <a:ea typeface="+mn-ea"/>
              <a:cs typeface="+mn-cs"/>
            </a:endParaRPr>
          </a:p>
          <a:p>
            <a:r>
              <a:rPr lang="en-US" sz="1400" kern="1200" baseline="0" dirty="0" smtClean="0">
                <a:solidFill>
                  <a:schemeClr val="tx1"/>
                </a:solidFill>
                <a:effectLst/>
                <a:latin typeface="+mn-lt"/>
                <a:ea typeface="+mn-ea"/>
                <a:cs typeface="+mn-cs"/>
              </a:rPr>
              <a:t>In his review large review of treatments for problem behaviors associated with autism, </a:t>
            </a:r>
            <a:r>
              <a:rPr lang="en-US" sz="1400" kern="1200" dirty="0" smtClean="0">
                <a:solidFill>
                  <a:schemeClr val="tx1"/>
                </a:solidFill>
                <a:effectLst/>
                <a:latin typeface="+mn-lt"/>
                <a:ea typeface="+mn-ea"/>
                <a:cs typeface="+mn-cs"/>
              </a:rPr>
              <a:t>Campbell </a:t>
            </a:r>
            <a:r>
              <a:rPr lang="en-US" sz="1400" b="0" kern="1200" dirty="0" smtClean="0">
                <a:solidFill>
                  <a:schemeClr val="tx1"/>
                </a:solidFill>
                <a:effectLst/>
                <a:latin typeface="+mn-lt"/>
                <a:ea typeface="+mn-ea"/>
                <a:cs typeface="+mn-cs"/>
              </a:rPr>
              <a:t>found that </a:t>
            </a:r>
            <a:r>
              <a:rPr lang="en-US" sz="2400" b="0" kern="1200" dirty="0" smtClean="0">
                <a:solidFill>
                  <a:schemeClr val="tx1"/>
                </a:solidFill>
                <a:effectLst/>
                <a:latin typeface="+mn-lt"/>
                <a:ea typeface="+mn-ea"/>
                <a:cs typeface="+mn-cs"/>
              </a:rPr>
              <a:t>l</a:t>
            </a:r>
            <a:r>
              <a:rPr lang="en-US" sz="2400" b="0" dirty="0" smtClean="0">
                <a:solidFill>
                  <a:schemeClr val="tx1"/>
                </a:solidFill>
              </a:rPr>
              <a:t>arger reductions in problem behavior were clearly</a:t>
            </a:r>
            <a:r>
              <a:rPr lang="en-US" sz="2400" b="0" baseline="0" dirty="0" smtClean="0">
                <a:solidFill>
                  <a:schemeClr val="tx1"/>
                </a:solidFill>
              </a:rPr>
              <a:t> </a:t>
            </a:r>
            <a:r>
              <a:rPr lang="en-US" sz="2400" b="0" dirty="0" smtClean="0">
                <a:solidFill>
                  <a:schemeClr val="tx1"/>
                </a:solidFill>
              </a:rPr>
              <a:t>evident when a </a:t>
            </a:r>
            <a:r>
              <a:rPr lang="en-US" sz="2400" b="0" i="1" dirty="0" smtClean="0">
                <a:solidFill>
                  <a:schemeClr val="tx1"/>
                </a:solidFill>
              </a:rPr>
              <a:t>functional analysis </a:t>
            </a:r>
            <a:r>
              <a:rPr lang="en-US" sz="2400" b="0" dirty="0" smtClean="0">
                <a:solidFill>
                  <a:schemeClr val="tx1"/>
                </a:solidFill>
              </a:rPr>
              <a:t>was part of the functional assessment process.</a:t>
            </a:r>
            <a:r>
              <a:rPr lang="en-US" sz="2400" b="0" baseline="0" dirty="0" smtClean="0">
                <a:solidFill>
                  <a:schemeClr val="tx1"/>
                </a:solidFill>
              </a:rPr>
              <a:t> </a:t>
            </a:r>
            <a:endParaRPr lang="en-US" sz="2400" b="0" dirty="0" smtClean="0">
              <a:solidFill>
                <a:schemeClr val="tx1"/>
              </a:solidFill>
            </a:endParaRPr>
          </a:p>
        </p:txBody>
      </p:sp>
    </p:spTree>
    <p:extLst>
      <p:ext uri="{BB962C8B-B14F-4D97-AF65-F5344CB8AC3E}">
        <p14:creationId xmlns:p14="http://schemas.microsoft.com/office/powerpoint/2010/main" val="18662307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06488" y="696913"/>
            <a:ext cx="4646612" cy="3486150"/>
          </a:xfrm>
          <a:ln/>
        </p:spPr>
      </p:sp>
      <p:sp>
        <p:nvSpPr>
          <p:cNvPr id="58371" name="Rectangle 3"/>
          <p:cNvSpPr>
            <a:spLocks noGrp="1" noChangeArrowheads="1"/>
          </p:cNvSpPr>
          <p:nvPr>
            <p:ph type="body" idx="1"/>
          </p:nvPr>
        </p:nvSpPr>
        <p:spPr>
          <a:xfrm>
            <a:off x="105228" y="4194631"/>
            <a:ext cx="6629400" cy="5029200"/>
          </a:xfrm>
          <a:noFill/>
          <a:ln w="9525"/>
        </p:spPr>
        <p:txBody>
          <a:bodyPr>
            <a:noAutofit/>
          </a:bodyPr>
          <a:lstStyle/>
          <a:p>
            <a:r>
              <a:rPr lang="en-US" sz="1400" b="0" dirty="0" smtClean="0">
                <a:solidFill>
                  <a:srgbClr val="C00000"/>
                </a:solidFill>
                <a:cs typeface="Times New Roman" pitchFamily="18" charset="0"/>
              </a:rPr>
              <a:t>I</a:t>
            </a:r>
            <a:r>
              <a:rPr lang="en-US" sz="1400" b="0" baseline="0" dirty="0" smtClean="0">
                <a:solidFill>
                  <a:srgbClr val="C00000"/>
                </a:solidFill>
                <a:cs typeface="Times New Roman" pitchFamily="18" charset="0"/>
              </a:rPr>
              <a:t> will describe the assessment for </a:t>
            </a:r>
            <a:r>
              <a:rPr lang="en-US" sz="1400" b="0" dirty="0" smtClean="0">
                <a:solidFill>
                  <a:srgbClr val="C00000"/>
                </a:solidFill>
                <a:cs typeface="Times New Roman" pitchFamily="18" charset="0"/>
              </a:rPr>
              <a:t>Gail, </a:t>
            </a:r>
            <a:r>
              <a:rPr lang="en-US" sz="1400" b="0" baseline="0" dirty="0" smtClean="0">
                <a:solidFill>
                  <a:srgbClr val="C00000"/>
                </a:solidFill>
                <a:cs typeface="Times New Roman" pitchFamily="18" charset="0"/>
              </a:rPr>
              <a:t>the</a:t>
            </a:r>
            <a:r>
              <a:rPr lang="en-US" sz="1400" b="0" dirty="0" smtClean="0">
                <a:solidFill>
                  <a:srgbClr val="C00000"/>
                </a:solidFill>
                <a:cs typeface="Times New Roman" pitchFamily="18" charset="0"/>
              </a:rPr>
              <a:t> 3 year old girl first. Gail</a:t>
            </a:r>
            <a:r>
              <a:rPr lang="en-US" sz="1400" b="0" baseline="0" dirty="0" smtClean="0">
                <a:solidFill>
                  <a:srgbClr val="C00000"/>
                </a:solidFill>
                <a:cs typeface="Times New Roman" pitchFamily="18" charset="0"/>
              </a:rPr>
              <a:t> had long beautiful dark hair, her mother always dressed her impeccably, and Gail was quite excellent with dramatic play. The main issue was that she had 5 to 10 meltdowns per day that lasted from a few minutes to about an hour and it was difficult for her mother to ever predict which one was coming. She also was very aggressive towards siblings and parents, and highly noncompliant with adult instructions.</a:t>
            </a:r>
          </a:p>
          <a:p>
            <a:endParaRPr lang="en-US" sz="1400" b="0" baseline="0" dirty="0" smtClean="0">
              <a:solidFill>
                <a:srgbClr val="C00000"/>
              </a:solidFill>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b="0" baseline="0" dirty="0" smtClean="0">
                <a:solidFill>
                  <a:srgbClr val="C00000"/>
                </a:solidFill>
                <a:cs typeface="Times New Roman" pitchFamily="18" charset="0"/>
              </a:rPr>
              <a:t>The interview suggested that </a:t>
            </a:r>
            <a:r>
              <a:rPr lang="en-US" sz="1400" i="1" dirty="0" smtClean="0">
                <a:solidFill>
                  <a:srgbClr val="2505AD"/>
                </a:solidFill>
              </a:rPr>
              <a:t>Gail engaged in meltdowns and aggression in order to obtain preferred items (usually toys) and maternal attention. </a:t>
            </a:r>
            <a:r>
              <a:rPr lang="en-US" sz="1400" i="0" dirty="0" smtClean="0">
                <a:solidFill>
                  <a:srgbClr val="2505AD"/>
                </a:solidFill>
              </a:rPr>
              <a:t>This is where I like to point</a:t>
            </a:r>
            <a:r>
              <a:rPr lang="en-US" sz="1400" i="0" baseline="0" dirty="0" smtClean="0">
                <a:solidFill>
                  <a:srgbClr val="2505AD"/>
                </a:solidFill>
              </a:rPr>
              <a:t> out that extraordinary behavior is usually influenced by very ordinary events and interactions.</a:t>
            </a:r>
            <a:endParaRPr lang="en-US" sz="1400" i="0" dirty="0" smtClean="0">
              <a:solidFill>
                <a:srgbClr val="2505AD"/>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i="1" dirty="0" smtClean="0">
              <a:solidFill>
                <a:srgbClr val="2505AD"/>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i="0" dirty="0" smtClean="0">
                <a:solidFill>
                  <a:srgbClr val="2505AD"/>
                </a:solidFill>
              </a:rPr>
              <a:t>Our analysis then involves two conditions—the test,</a:t>
            </a:r>
            <a:r>
              <a:rPr lang="en-US" sz="1400" i="0" baseline="0" dirty="0" smtClean="0">
                <a:solidFill>
                  <a:srgbClr val="2505AD"/>
                </a:solidFill>
              </a:rPr>
              <a:t> in which we try to emulate the conditions under which the problem has been reported to occur and the control, in which the factors thought to be responsible for problem behavior are removed. We alternate between 5 min test and control sessions in small observations rooms in our outpatient clinic at the university.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i="0" baseline="0" dirty="0" smtClean="0">
              <a:solidFill>
                <a:srgbClr val="2505AD"/>
              </a:solidFill>
            </a:endParaRPr>
          </a:p>
          <a:p>
            <a:endParaRPr lang="en-US" b="0" dirty="0" smtClean="0">
              <a:cs typeface="Times New Roman" pitchFamily="18" charset="0"/>
            </a:endParaRPr>
          </a:p>
        </p:txBody>
      </p:sp>
    </p:spTree>
    <p:extLst>
      <p:ext uri="{BB962C8B-B14F-4D97-AF65-F5344CB8AC3E}">
        <p14:creationId xmlns:p14="http://schemas.microsoft.com/office/powerpoint/2010/main" val="1643031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06488" y="696913"/>
            <a:ext cx="4646612" cy="3486150"/>
          </a:xfrm>
          <a:ln/>
        </p:spPr>
      </p:sp>
      <p:sp>
        <p:nvSpPr>
          <p:cNvPr id="58371" name="Rectangle 3"/>
          <p:cNvSpPr>
            <a:spLocks noGrp="1" noChangeArrowheads="1"/>
          </p:cNvSpPr>
          <p:nvPr>
            <p:ph type="body" idx="1"/>
          </p:nvPr>
        </p:nvSpPr>
        <p:spPr>
          <a:xfrm>
            <a:off x="105228" y="4194631"/>
            <a:ext cx="6629400" cy="5029200"/>
          </a:xfrm>
          <a:noFill/>
          <a:ln w="9525"/>
        </p:spPr>
        <p:txBody>
          <a:bodyPr>
            <a:noAutofit/>
          </a:bodyPr>
          <a:lstStyle/>
          <a:p>
            <a:r>
              <a:rPr lang="en-US" sz="1400" b="0" dirty="0" smtClean="0">
                <a:solidFill>
                  <a:srgbClr val="C00000"/>
                </a:solidFill>
                <a:cs typeface="Times New Roman" pitchFamily="18" charset="0"/>
              </a:rPr>
              <a:t>I</a:t>
            </a:r>
            <a:r>
              <a:rPr lang="en-US" sz="1400" b="0" baseline="0" dirty="0" smtClean="0">
                <a:solidFill>
                  <a:srgbClr val="C00000"/>
                </a:solidFill>
                <a:cs typeface="Times New Roman" pitchFamily="18" charset="0"/>
              </a:rPr>
              <a:t> will describe the assessment for </a:t>
            </a:r>
            <a:r>
              <a:rPr lang="en-US" sz="1400" b="0" dirty="0" smtClean="0">
                <a:solidFill>
                  <a:srgbClr val="C00000"/>
                </a:solidFill>
                <a:cs typeface="Times New Roman" pitchFamily="18" charset="0"/>
              </a:rPr>
              <a:t>Gail, </a:t>
            </a:r>
            <a:r>
              <a:rPr lang="en-US" sz="1400" b="0" baseline="0" dirty="0" smtClean="0">
                <a:solidFill>
                  <a:srgbClr val="C00000"/>
                </a:solidFill>
                <a:cs typeface="Times New Roman" pitchFamily="18" charset="0"/>
              </a:rPr>
              <a:t>the</a:t>
            </a:r>
            <a:r>
              <a:rPr lang="en-US" sz="1400" b="0" dirty="0" smtClean="0">
                <a:solidFill>
                  <a:srgbClr val="C00000"/>
                </a:solidFill>
                <a:cs typeface="Times New Roman" pitchFamily="18" charset="0"/>
              </a:rPr>
              <a:t> 3 year old girl first. Gail</a:t>
            </a:r>
            <a:r>
              <a:rPr lang="en-US" sz="1400" b="0" baseline="0" dirty="0" smtClean="0">
                <a:solidFill>
                  <a:srgbClr val="C00000"/>
                </a:solidFill>
                <a:cs typeface="Times New Roman" pitchFamily="18" charset="0"/>
              </a:rPr>
              <a:t> had long beautiful dark hair, her mother always dressed her impeccably, and Gail was quite excellent with dramatic play. The main issue was that she had 5 to 10 meltdowns per day that lasted from a few minutes to about an hour and it was difficult for her mother to ever predict which one was coming. She also was very aggressive towards siblings and parents, and highly noncompliant with adult instructions.</a:t>
            </a:r>
          </a:p>
          <a:p>
            <a:endParaRPr lang="en-US" sz="1400" b="0" baseline="0" dirty="0" smtClean="0">
              <a:solidFill>
                <a:srgbClr val="C00000"/>
              </a:solidFill>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b="0" baseline="0" dirty="0" smtClean="0">
                <a:solidFill>
                  <a:srgbClr val="C00000"/>
                </a:solidFill>
                <a:cs typeface="Times New Roman" pitchFamily="18" charset="0"/>
              </a:rPr>
              <a:t>The interview suggested that </a:t>
            </a:r>
            <a:r>
              <a:rPr lang="en-US" sz="1400" i="1" dirty="0" smtClean="0">
                <a:solidFill>
                  <a:srgbClr val="2505AD"/>
                </a:solidFill>
              </a:rPr>
              <a:t>Gail engaged in meltdowns and aggression in order to obtain preferred items (usually toys) and maternal attention. </a:t>
            </a:r>
            <a:r>
              <a:rPr lang="en-US" sz="1400" i="0" dirty="0" smtClean="0">
                <a:solidFill>
                  <a:srgbClr val="2505AD"/>
                </a:solidFill>
              </a:rPr>
              <a:t>This is where I like to point</a:t>
            </a:r>
            <a:r>
              <a:rPr lang="en-US" sz="1400" i="0" baseline="0" dirty="0" smtClean="0">
                <a:solidFill>
                  <a:srgbClr val="2505AD"/>
                </a:solidFill>
              </a:rPr>
              <a:t> out that extraordinary behavior is usually influenced by very ordinary events and interactions.</a:t>
            </a:r>
            <a:endParaRPr lang="en-US" sz="1400" i="0" dirty="0" smtClean="0">
              <a:solidFill>
                <a:srgbClr val="2505AD"/>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i="1" dirty="0" smtClean="0">
              <a:solidFill>
                <a:srgbClr val="2505AD"/>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i="0" dirty="0" smtClean="0">
                <a:solidFill>
                  <a:srgbClr val="2505AD"/>
                </a:solidFill>
              </a:rPr>
              <a:t>Our analysis then involves two conditions—the test,</a:t>
            </a:r>
            <a:r>
              <a:rPr lang="en-US" sz="1400" i="0" baseline="0" dirty="0" smtClean="0">
                <a:solidFill>
                  <a:srgbClr val="2505AD"/>
                </a:solidFill>
              </a:rPr>
              <a:t> in which we try to emulate the conditions under which the problem has been reported to occur and the control, in which the factors thought to be responsible for problem behavior are removed. We alternate between 5 min test and control sessions in small observations rooms in our outpatient clinic at the university.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i="0" baseline="0" dirty="0" smtClean="0">
              <a:solidFill>
                <a:srgbClr val="2505AD"/>
              </a:solidFill>
            </a:endParaRPr>
          </a:p>
          <a:p>
            <a:endParaRPr lang="en-US" b="0" dirty="0" smtClean="0">
              <a:cs typeface="Times New Roman" pitchFamily="18" charset="0"/>
            </a:endParaRPr>
          </a:p>
        </p:txBody>
      </p:sp>
    </p:spTree>
    <p:extLst>
      <p:ext uri="{BB962C8B-B14F-4D97-AF65-F5344CB8AC3E}">
        <p14:creationId xmlns:p14="http://schemas.microsoft.com/office/powerpoint/2010/main" val="42392216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06488" y="696913"/>
            <a:ext cx="4646612" cy="3486150"/>
          </a:xfrm>
          <a:ln/>
        </p:spPr>
      </p:sp>
      <p:sp>
        <p:nvSpPr>
          <p:cNvPr id="58371" name="Rectangle 3"/>
          <p:cNvSpPr>
            <a:spLocks noGrp="1" noChangeArrowheads="1"/>
          </p:cNvSpPr>
          <p:nvPr>
            <p:ph type="body" idx="1"/>
          </p:nvPr>
        </p:nvSpPr>
        <p:spPr>
          <a:xfrm>
            <a:off x="105228" y="4194631"/>
            <a:ext cx="6629400" cy="5029200"/>
          </a:xfrm>
          <a:noFill/>
          <a:ln w="9525"/>
        </p:spPr>
        <p:txBody>
          <a:bodyPr>
            <a:noAutofit/>
          </a:bodyPr>
          <a:lstStyle/>
          <a:p>
            <a:pPr marL="0" indent="0" algn="l">
              <a:lnSpc>
                <a:spcPct val="110000"/>
              </a:lnSpc>
              <a:spcBef>
                <a:spcPts val="0"/>
              </a:spcBef>
              <a:buNone/>
            </a:pPr>
            <a:r>
              <a:rPr lang="en-US" sz="1400" b="1" dirty="0" smtClean="0"/>
              <a:t>(there is some improvement in the environment for the child following problem behavior) </a:t>
            </a:r>
          </a:p>
          <a:p>
            <a:pPr marL="0" indent="0" algn="l">
              <a:lnSpc>
                <a:spcPct val="110000"/>
              </a:lnSpc>
              <a:spcBef>
                <a:spcPts val="0"/>
              </a:spcBef>
              <a:buNone/>
            </a:pPr>
            <a:endParaRPr lang="en-US" sz="1400" b="1" dirty="0" smtClean="0"/>
          </a:p>
          <a:p>
            <a:pPr marL="0" indent="0" algn="l">
              <a:lnSpc>
                <a:spcPct val="110000"/>
              </a:lnSpc>
              <a:spcBef>
                <a:spcPts val="0"/>
              </a:spcBef>
              <a:buNone/>
            </a:pPr>
            <a:r>
              <a:rPr lang="en-US" sz="1400" b="1" dirty="0" smtClean="0"/>
              <a:t>and the only</a:t>
            </a:r>
            <a:r>
              <a:rPr lang="en-US" sz="1400" b="1" baseline="0" dirty="0" smtClean="0"/>
              <a:t> way to identify the reinforcer is by conducting a functional assessment.</a:t>
            </a:r>
            <a:endParaRPr lang="en-US" sz="1000" b="1" dirty="0" smtClean="0"/>
          </a:p>
        </p:txBody>
      </p:sp>
    </p:spTree>
    <p:extLst>
      <p:ext uri="{BB962C8B-B14F-4D97-AF65-F5344CB8AC3E}">
        <p14:creationId xmlns:p14="http://schemas.microsoft.com/office/powerpoint/2010/main" val="8611744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06488" y="696913"/>
            <a:ext cx="4646612" cy="3486150"/>
          </a:xfrm>
          <a:ln/>
        </p:spPr>
      </p:sp>
      <p:sp>
        <p:nvSpPr>
          <p:cNvPr id="58371" name="Rectangle 3"/>
          <p:cNvSpPr>
            <a:spLocks noGrp="1" noChangeArrowheads="1"/>
          </p:cNvSpPr>
          <p:nvPr>
            <p:ph type="body" idx="1"/>
          </p:nvPr>
        </p:nvSpPr>
        <p:spPr>
          <a:xfrm>
            <a:off x="105228" y="4194631"/>
            <a:ext cx="6629400" cy="5029200"/>
          </a:xfrm>
          <a:noFill/>
          <a:ln w="9525"/>
        </p:spPr>
        <p:txBody>
          <a:bodyPr>
            <a:noAutofit/>
          </a:bodyPr>
          <a:lstStyle/>
          <a:p>
            <a:pPr marL="0" indent="0">
              <a:lnSpc>
                <a:spcPct val="110000"/>
              </a:lnSpc>
              <a:spcBef>
                <a:spcPts val="0"/>
              </a:spcBef>
              <a:buNone/>
            </a:pPr>
            <a:r>
              <a:rPr lang="en-US" sz="1400" b="1" dirty="0" smtClean="0"/>
              <a:t>Our functional assessment process is unique because it is very </a:t>
            </a:r>
          </a:p>
          <a:p>
            <a:pPr marL="0" indent="0">
              <a:lnSpc>
                <a:spcPct val="110000"/>
              </a:lnSpc>
              <a:spcBef>
                <a:spcPts val="0"/>
              </a:spcBef>
              <a:buNone/>
            </a:pPr>
            <a:endParaRPr lang="en-US" sz="1400" b="1" dirty="0" smtClean="0"/>
          </a:p>
          <a:p>
            <a:pPr marL="0" indent="0">
              <a:lnSpc>
                <a:spcPct val="110000"/>
              </a:lnSpc>
              <a:spcBef>
                <a:spcPts val="0"/>
              </a:spcBef>
              <a:buNone/>
            </a:pPr>
            <a:r>
              <a:rPr lang="en-US" sz="1400" b="1" dirty="0" smtClean="0"/>
              <a:t>	</a:t>
            </a:r>
            <a:r>
              <a:rPr lang="en-US" sz="1400" b="1" dirty="0" smtClean="0">
                <a:solidFill>
                  <a:srgbClr val="0070C0"/>
                </a:solidFill>
              </a:rPr>
              <a:t>Effective</a:t>
            </a:r>
          </a:p>
          <a:p>
            <a:pPr marL="0" indent="0">
              <a:lnSpc>
                <a:spcPct val="110000"/>
              </a:lnSpc>
              <a:spcBef>
                <a:spcPts val="0"/>
              </a:spcBef>
              <a:buNone/>
            </a:pPr>
            <a:r>
              <a:rPr lang="en-US" sz="1400" b="1" dirty="0" smtClean="0">
                <a:solidFill>
                  <a:srgbClr val="0070C0"/>
                </a:solidFill>
              </a:rPr>
              <a:t>		Fast</a:t>
            </a:r>
          </a:p>
          <a:p>
            <a:pPr marL="0" indent="0">
              <a:lnSpc>
                <a:spcPct val="110000"/>
              </a:lnSpc>
              <a:spcBef>
                <a:spcPts val="0"/>
              </a:spcBef>
              <a:buNone/>
            </a:pPr>
            <a:r>
              <a:rPr lang="en-US" sz="1400" b="1" dirty="0" smtClean="0">
                <a:solidFill>
                  <a:srgbClr val="0070C0"/>
                </a:solidFill>
              </a:rPr>
              <a:t>			Safe</a:t>
            </a:r>
          </a:p>
          <a:p>
            <a:pPr marL="0" indent="0">
              <a:lnSpc>
                <a:spcPct val="110000"/>
              </a:lnSpc>
              <a:spcBef>
                <a:spcPts val="0"/>
              </a:spcBef>
              <a:buNone/>
            </a:pPr>
            <a:r>
              <a:rPr lang="en-US" sz="1400" b="1" dirty="0" smtClean="0">
                <a:solidFill>
                  <a:srgbClr val="0070C0"/>
                </a:solidFill>
              </a:rPr>
              <a:t>			 	Useful</a:t>
            </a:r>
            <a:r>
              <a:rPr lang="en-US" sz="1400" b="1" dirty="0" smtClean="0"/>
              <a:t> </a:t>
            </a:r>
            <a:r>
              <a:rPr lang="en-US" dirty="0" err="1" smtClean="0">
                <a:cs typeface="Times New Roman" pitchFamily="18" charset="0"/>
              </a:rPr>
              <a:t>Useful</a:t>
            </a:r>
            <a:r>
              <a:rPr lang="en-US" dirty="0" smtClean="0">
                <a:cs typeface="Times New Roman" pitchFamily="18" charset="0"/>
              </a:rPr>
              <a:t> for teaching skills</a:t>
            </a:r>
          </a:p>
        </p:txBody>
      </p:sp>
    </p:spTree>
    <p:extLst>
      <p:ext uri="{BB962C8B-B14F-4D97-AF65-F5344CB8AC3E}">
        <p14:creationId xmlns:p14="http://schemas.microsoft.com/office/powerpoint/2010/main" val="18089702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06488" y="696913"/>
            <a:ext cx="4646612" cy="3486150"/>
          </a:xfrm>
          <a:ln/>
        </p:spPr>
      </p:sp>
      <p:sp>
        <p:nvSpPr>
          <p:cNvPr id="58371" name="Rectangle 3"/>
          <p:cNvSpPr>
            <a:spLocks noGrp="1" noChangeArrowheads="1"/>
          </p:cNvSpPr>
          <p:nvPr>
            <p:ph type="body" idx="1"/>
          </p:nvPr>
        </p:nvSpPr>
        <p:spPr>
          <a:xfrm>
            <a:off x="105228" y="4194631"/>
            <a:ext cx="6629400" cy="5029200"/>
          </a:xfrm>
          <a:noFill/>
          <a:ln w="9525"/>
        </p:spPr>
        <p:txBody>
          <a:bodyPr>
            <a:noAutofit/>
          </a:bodyPr>
          <a:lstStyle/>
          <a:p>
            <a:r>
              <a:rPr lang="en-US" sz="1400" i="1" dirty="0" smtClean="0">
                <a:solidFill>
                  <a:srgbClr val="000000"/>
                </a:solidFill>
                <a:latin typeface="Cambria"/>
              </a:rPr>
              <a:t>“Communication is a skill that you can learn. It's like riding a bicycle or typing. If you're willing to work at it, you can rapidly improve the quality of every part of your life” (Brian Tracy).</a:t>
            </a:r>
          </a:p>
          <a:p>
            <a:endParaRPr lang="en-US" sz="1400" i="1" dirty="0" smtClean="0">
              <a:solidFill>
                <a:srgbClr val="000000"/>
              </a:solidFill>
              <a:latin typeface="Cambria"/>
            </a:endParaRPr>
          </a:p>
          <a:p>
            <a:r>
              <a:rPr lang="en-US" sz="2200" i="1" dirty="0" smtClean="0"/>
              <a:t>"Toleration . . . is the greatest gift</a:t>
            </a:r>
            <a:r>
              <a:rPr lang="en-US" sz="2200" i="1" baseline="0" dirty="0" smtClean="0"/>
              <a:t> </a:t>
            </a:r>
            <a:r>
              <a:rPr lang="en-US" sz="2200" i="1" dirty="0" smtClean="0"/>
              <a:t>of the mind"</a:t>
            </a:r>
            <a:r>
              <a:rPr lang="en-US" sz="2200" dirty="0" smtClean="0"/>
              <a:t> </a:t>
            </a:r>
            <a:r>
              <a:rPr lang="en-US" sz="2200" i="1" dirty="0" smtClean="0"/>
              <a:t>(Helen Keller).</a:t>
            </a:r>
          </a:p>
          <a:p>
            <a:endParaRPr lang="en-US" sz="1400" i="1" dirty="0" smtClean="0">
              <a:solidFill>
                <a:srgbClr val="000000"/>
              </a:solidFill>
              <a:latin typeface="Cambria"/>
            </a:endParaRPr>
          </a:p>
          <a:p>
            <a:endParaRPr lang="en-US" sz="1400" i="1" dirty="0" smtClean="0">
              <a:solidFill>
                <a:srgbClr val="000000"/>
              </a:solidFill>
              <a:latin typeface="Cambria"/>
            </a:endParaRPr>
          </a:p>
          <a:p>
            <a:pPr marL="0" marR="0" indent="0" algn="l" defTabSz="914400" rtl="0" eaLnBrk="1" fontAlgn="auto" latinLnBrk="0" hangingPunct="1">
              <a:lnSpc>
                <a:spcPct val="110000"/>
              </a:lnSpc>
              <a:spcBef>
                <a:spcPts val="0"/>
              </a:spcBef>
              <a:spcAft>
                <a:spcPts val="0"/>
              </a:spcAft>
              <a:buClrTx/>
              <a:buSzTx/>
              <a:buFontTx/>
              <a:buNone/>
              <a:tabLst/>
              <a:defRPr/>
            </a:pPr>
            <a:r>
              <a:rPr lang="en-US" b="1" i="1" dirty="0" smtClean="0"/>
              <a:t>To be </a:t>
            </a:r>
            <a:r>
              <a:rPr lang="en-US" b="1" i="1" baseline="0" dirty="0" smtClean="0"/>
              <a:t>a good c</a:t>
            </a:r>
            <a:r>
              <a:rPr lang="en-US" b="1" i="1" dirty="0" smtClean="0"/>
              <a:t>itizen and </a:t>
            </a:r>
            <a:r>
              <a:rPr lang="en-US" b="1" i="1" baseline="0" dirty="0" smtClean="0"/>
              <a:t>to be included in contexts that will promote growth there needs to be a balance </a:t>
            </a:r>
            <a:r>
              <a:rPr lang="en-US" b="1" dirty="0" smtClean="0"/>
              <a:t>between communication and toleration</a:t>
            </a:r>
            <a:endParaRPr lang="en-US" sz="1800" b="1" dirty="0"/>
          </a:p>
        </p:txBody>
      </p:sp>
    </p:spTree>
    <p:extLst>
      <p:ext uri="{BB962C8B-B14F-4D97-AF65-F5344CB8AC3E}">
        <p14:creationId xmlns:p14="http://schemas.microsoft.com/office/powerpoint/2010/main" val="39993086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06488" y="696913"/>
            <a:ext cx="4646612" cy="3486150"/>
          </a:xfrm>
          <a:ln/>
        </p:spPr>
      </p:sp>
      <p:sp>
        <p:nvSpPr>
          <p:cNvPr id="58371" name="Rectangle 3"/>
          <p:cNvSpPr>
            <a:spLocks noGrp="1" noChangeArrowheads="1"/>
          </p:cNvSpPr>
          <p:nvPr>
            <p:ph type="body" idx="1"/>
          </p:nvPr>
        </p:nvSpPr>
        <p:spPr>
          <a:xfrm>
            <a:off x="105228" y="4194631"/>
            <a:ext cx="6629400" cy="5029200"/>
          </a:xfrm>
          <a:noFill/>
          <a:ln w="9525"/>
        </p:spPr>
        <p:txBody>
          <a:bodyPr>
            <a:noAutofit/>
          </a:bodyPr>
          <a:lstStyle/>
          <a:p>
            <a:r>
              <a:rPr lang="en-US" dirty="0" smtClean="0">
                <a:cs typeface="Times New Roman" pitchFamily="18" charset="0"/>
              </a:rPr>
              <a:t>Let</a:t>
            </a:r>
            <a:r>
              <a:rPr lang="en-US" baseline="0" dirty="0" smtClean="0">
                <a:cs typeface="Times New Roman" pitchFamily="18" charset="0"/>
              </a:rPr>
              <a:t> me sum up the implications:</a:t>
            </a:r>
          </a:p>
          <a:p>
            <a:endParaRPr lang="en-US" baseline="0" dirty="0" smtClean="0">
              <a:cs typeface="Times New Roman" pitchFamily="18" charset="0"/>
            </a:endParaRPr>
          </a:p>
          <a:p>
            <a:pPr>
              <a:lnSpc>
                <a:spcPct val="110000"/>
              </a:lnSpc>
              <a:spcBef>
                <a:spcPts val="0"/>
              </a:spcBef>
            </a:pPr>
            <a:r>
              <a:rPr lang="en-US" sz="2400" b="0" dirty="0" smtClean="0">
                <a:solidFill>
                  <a:srgbClr val="C00000"/>
                </a:solidFill>
              </a:rPr>
              <a:t>If problem behavior occurs with regularity in a child with autism, it is being reinforced. It is a</a:t>
            </a:r>
            <a:r>
              <a:rPr lang="en-US" sz="2400" b="0" baseline="0" dirty="0" smtClean="0">
                <a:solidFill>
                  <a:srgbClr val="C00000"/>
                </a:solidFill>
              </a:rPr>
              <a:t> simple but powerful assumption because it leads to quick assessment and personalized treatment of the problem.</a:t>
            </a:r>
            <a:endParaRPr lang="en-US" sz="2400" b="0" dirty="0" smtClean="0">
              <a:solidFill>
                <a:srgbClr val="C00000"/>
              </a:solidFill>
            </a:endParaRPr>
          </a:p>
          <a:p>
            <a:pPr>
              <a:lnSpc>
                <a:spcPct val="110000"/>
              </a:lnSpc>
              <a:spcBef>
                <a:spcPts val="0"/>
              </a:spcBef>
            </a:pPr>
            <a:endParaRPr lang="en-US" sz="800" b="0" dirty="0" smtClean="0"/>
          </a:p>
          <a:p>
            <a:pPr lvl="1">
              <a:lnSpc>
                <a:spcPct val="110000"/>
              </a:lnSpc>
              <a:spcBef>
                <a:spcPts val="0"/>
              </a:spcBef>
            </a:pPr>
            <a:r>
              <a:rPr lang="en-US" sz="2200" b="0" dirty="0" smtClean="0"/>
              <a:t>Solution involves four </a:t>
            </a:r>
            <a:r>
              <a:rPr lang="en-US" sz="2200" b="0" u="sng" dirty="0" smtClean="0"/>
              <a:t>main</a:t>
            </a:r>
            <a:r>
              <a:rPr lang="en-US" sz="2200" b="0" dirty="0" smtClean="0"/>
              <a:t> steps:</a:t>
            </a:r>
          </a:p>
          <a:p>
            <a:pPr marL="1371600" lvl="2" indent="-457200">
              <a:lnSpc>
                <a:spcPct val="110000"/>
              </a:lnSpc>
              <a:spcBef>
                <a:spcPts val="0"/>
              </a:spcBef>
              <a:buFont typeface="+mj-lt"/>
              <a:buAutoNum type="arabicPeriod"/>
            </a:pPr>
            <a:r>
              <a:rPr lang="en-US" sz="2100" b="0" dirty="0" smtClean="0"/>
              <a:t>Identify the reinforcers</a:t>
            </a:r>
          </a:p>
          <a:p>
            <a:pPr lvl="2">
              <a:lnSpc>
                <a:spcPct val="110000"/>
              </a:lnSpc>
              <a:spcBef>
                <a:spcPts val="0"/>
              </a:spcBef>
              <a:buFont typeface="+mj-lt"/>
              <a:buAutoNum type="arabicPeriod"/>
            </a:pPr>
            <a:endParaRPr lang="en-US" sz="800" b="0" dirty="0" smtClean="0"/>
          </a:p>
          <a:p>
            <a:pPr marL="1371600" lvl="2" indent="-457200">
              <a:lnSpc>
                <a:spcPct val="110000"/>
              </a:lnSpc>
              <a:spcBef>
                <a:spcPts val="0"/>
              </a:spcBef>
              <a:buFont typeface="+mj-lt"/>
              <a:buAutoNum type="arabicPeriod"/>
            </a:pPr>
            <a:r>
              <a:rPr lang="en-US" sz="2100" b="0" dirty="0" smtClean="0"/>
              <a:t>Teach them better ways to get those reinforcers</a:t>
            </a:r>
          </a:p>
          <a:p>
            <a:pPr lvl="2">
              <a:lnSpc>
                <a:spcPct val="110000"/>
              </a:lnSpc>
              <a:spcBef>
                <a:spcPts val="0"/>
              </a:spcBef>
              <a:buFont typeface="+mj-lt"/>
              <a:buNone/>
            </a:pPr>
            <a:endParaRPr lang="en-US" sz="800" b="0" dirty="0" smtClean="0"/>
          </a:p>
          <a:p>
            <a:pPr marL="1371600" lvl="2" indent="-457200">
              <a:lnSpc>
                <a:spcPct val="110000"/>
              </a:lnSpc>
              <a:spcBef>
                <a:spcPts val="0"/>
              </a:spcBef>
              <a:buFont typeface="+mj-lt"/>
              <a:buAutoNum type="arabicPeriod"/>
            </a:pPr>
            <a:r>
              <a:rPr lang="en-US" sz="2100" b="0" dirty="0" smtClean="0"/>
              <a:t>Teach them to handle when they can’t have those reinforcers</a:t>
            </a:r>
          </a:p>
          <a:p>
            <a:pPr marL="1371600" lvl="2" indent="-457200">
              <a:lnSpc>
                <a:spcPct val="110000"/>
              </a:lnSpc>
              <a:spcBef>
                <a:spcPts val="0"/>
              </a:spcBef>
              <a:buFont typeface="+mj-lt"/>
              <a:buAutoNum type="arabicPeriod"/>
            </a:pPr>
            <a:endParaRPr lang="en-US" sz="2100" b="0" dirty="0" smtClean="0"/>
          </a:p>
          <a:p>
            <a:pPr marL="1371600" lvl="2" indent="-457200">
              <a:lnSpc>
                <a:spcPct val="110000"/>
              </a:lnSpc>
              <a:spcBef>
                <a:spcPts val="0"/>
              </a:spcBef>
              <a:buFont typeface="+mj-lt"/>
              <a:buAutoNum type="arabicPeriod"/>
            </a:pPr>
            <a:r>
              <a:rPr lang="en-US" sz="2100" b="0" dirty="0" smtClean="0"/>
              <a:t>Train others how to continue with these teachings</a:t>
            </a:r>
            <a:endParaRPr lang="en-US" dirty="0" smtClean="0">
              <a:cs typeface="Times New Roman" pitchFamily="18" charset="0"/>
            </a:endParaRPr>
          </a:p>
        </p:txBody>
      </p:sp>
    </p:spTree>
    <p:extLst>
      <p:ext uri="{BB962C8B-B14F-4D97-AF65-F5344CB8AC3E}">
        <p14:creationId xmlns:p14="http://schemas.microsoft.com/office/powerpoint/2010/main" val="29651801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06488" y="696913"/>
            <a:ext cx="4646612" cy="3486150"/>
          </a:xfrm>
          <a:ln/>
        </p:spPr>
      </p:sp>
      <p:sp>
        <p:nvSpPr>
          <p:cNvPr id="58371" name="Rectangle 3"/>
          <p:cNvSpPr>
            <a:spLocks noGrp="1" noChangeArrowheads="1"/>
          </p:cNvSpPr>
          <p:nvPr>
            <p:ph type="body" idx="1"/>
          </p:nvPr>
        </p:nvSpPr>
        <p:spPr>
          <a:xfrm>
            <a:off x="105228" y="4194631"/>
            <a:ext cx="6629400" cy="5029200"/>
          </a:xfrm>
          <a:noFill/>
          <a:ln w="9525"/>
        </p:spPr>
        <p:txBody>
          <a:bodyPr>
            <a:noAutofit/>
          </a:bodyPr>
          <a:lstStyle/>
          <a:p>
            <a:r>
              <a:rPr lang="en-US" sz="1400" kern="1200" dirty="0" smtClean="0">
                <a:solidFill>
                  <a:schemeClr val="tx1"/>
                </a:solidFill>
                <a:latin typeface="+mn-lt"/>
                <a:ea typeface="+mn-ea"/>
                <a:cs typeface="+mn-cs"/>
              </a:rPr>
              <a:t>This bridge study involved 3 children…the first</a:t>
            </a:r>
            <a:r>
              <a:rPr lang="en-US" sz="1400" kern="1200" baseline="0" dirty="0" smtClean="0">
                <a:solidFill>
                  <a:schemeClr val="tx1"/>
                </a:solidFill>
                <a:latin typeface="+mn-lt"/>
                <a:ea typeface="+mn-ea"/>
                <a:cs typeface="+mn-cs"/>
              </a:rPr>
              <a:t> three served by our severe problem behavior clinic two years ago. They ranged in age from 3 to 11, were all on the autism spectrum, and all engaged in severe problem behavior in the form of meltdowns, aggression towards parents and siblings, screaming, and property destruction. </a:t>
            </a:r>
            <a:endParaRPr lang="en-US" dirty="0" smtClean="0">
              <a:cs typeface="Times New Roman" pitchFamily="18" charset="0"/>
            </a:endParaRPr>
          </a:p>
        </p:txBody>
      </p:sp>
    </p:spTree>
    <p:extLst>
      <p:ext uri="{BB962C8B-B14F-4D97-AF65-F5344CB8AC3E}">
        <p14:creationId xmlns:p14="http://schemas.microsoft.com/office/powerpoint/2010/main" val="391202560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06488" y="696913"/>
            <a:ext cx="4646612" cy="3486150"/>
          </a:xfrm>
          <a:ln/>
        </p:spPr>
      </p:sp>
      <p:sp>
        <p:nvSpPr>
          <p:cNvPr id="58371" name="Rectangle 3"/>
          <p:cNvSpPr>
            <a:spLocks noGrp="1" noChangeArrowheads="1"/>
          </p:cNvSpPr>
          <p:nvPr>
            <p:ph type="body" idx="1"/>
          </p:nvPr>
        </p:nvSpPr>
        <p:spPr>
          <a:xfrm>
            <a:off x="105228" y="4194631"/>
            <a:ext cx="6629400" cy="5029200"/>
          </a:xfrm>
          <a:noFill/>
          <a:ln w="9525"/>
        </p:spPr>
        <p:txBody>
          <a:bodyPr>
            <a:noAutofit/>
          </a:bodyPr>
          <a:lstStyle/>
          <a:p>
            <a:r>
              <a:rPr lang="en-US" sz="1400" kern="1200" dirty="0" smtClean="0">
                <a:solidFill>
                  <a:schemeClr val="tx1"/>
                </a:solidFill>
                <a:latin typeface="+mn-lt"/>
                <a:ea typeface="+mn-ea"/>
                <a:cs typeface="+mn-cs"/>
              </a:rPr>
              <a:t>This bridge study involved 3 children…the first</a:t>
            </a:r>
            <a:r>
              <a:rPr lang="en-US" sz="1400" kern="1200" baseline="0" dirty="0" smtClean="0">
                <a:solidFill>
                  <a:schemeClr val="tx1"/>
                </a:solidFill>
                <a:latin typeface="+mn-lt"/>
                <a:ea typeface="+mn-ea"/>
                <a:cs typeface="+mn-cs"/>
              </a:rPr>
              <a:t> three served by our severe problem behavior clinic two years ago. They ranged in age from 3 to 11, were all on the autism spectrum, and all engaged in severe problem behavior in the form of meltdowns, aggression towards parents and siblings, screaming, and property destruction. </a:t>
            </a:r>
            <a:endParaRPr lang="en-US" dirty="0" smtClean="0">
              <a:cs typeface="Times New Roman" pitchFamily="18" charset="0"/>
            </a:endParaRPr>
          </a:p>
        </p:txBody>
      </p:sp>
    </p:spTree>
    <p:extLst>
      <p:ext uri="{BB962C8B-B14F-4D97-AF65-F5344CB8AC3E}">
        <p14:creationId xmlns:p14="http://schemas.microsoft.com/office/powerpoint/2010/main" val="211177226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06488" y="696913"/>
            <a:ext cx="4646612" cy="3486150"/>
          </a:xfrm>
          <a:ln/>
        </p:spPr>
      </p:sp>
      <p:sp>
        <p:nvSpPr>
          <p:cNvPr id="58371" name="Rectangle 3"/>
          <p:cNvSpPr>
            <a:spLocks noGrp="1" noChangeArrowheads="1"/>
          </p:cNvSpPr>
          <p:nvPr>
            <p:ph type="body" idx="1"/>
          </p:nvPr>
        </p:nvSpPr>
        <p:spPr>
          <a:xfrm>
            <a:off x="105228" y="4194631"/>
            <a:ext cx="6629400" cy="5029200"/>
          </a:xfrm>
          <a:noFill/>
          <a:ln w="9525"/>
        </p:spPr>
        <p:txBody>
          <a:bodyPr>
            <a:noAutofit/>
          </a:bodyPr>
          <a:lstStyle/>
          <a:p>
            <a:r>
              <a:rPr lang="en-US" sz="1400" kern="1200" baseline="0" dirty="0" smtClean="0">
                <a:solidFill>
                  <a:schemeClr val="tx1"/>
                </a:solidFill>
                <a:latin typeface="+mn-lt"/>
                <a:ea typeface="+mn-ea"/>
                <a:cs typeface="+mn-cs"/>
              </a:rPr>
              <a:t>This case example involves an </a:t>
            </a:r>
            <a:r>
              <a:rPr lang="en-US" sz="1400" kern="1200" dirty="0" smtClean="0">
                <a:solidFill>
                  <a:schemeClr val="tx1"/>
                </a:solidFill>
                <a:latin typeface="+mn-lt"/>
                <a:ea typeface="+mn-ea"/>
                <a:cs typeface="+mn-cs"/>
              </a:rPr>
              <a:t>8 </a:t>
            </a:r>
            <a:r>
              <a:rPr lang="en-US" sz="1400" kern="1200" dirty="0" err="1" smtClean="0">
                <a:solidFill>
                  <a:schemeClr val="tx1"/>
                </a:solidFill>
                <a:latin typeface="+mn-lt"/>
                <a:ea typeface="+mn-ea"/>
                <a:cs typeface="+mn-cs"/>
              </a:rPr>
              <a:t>yo</a:t>
            </a:r>
            <a:r>
              <a:rPr lang="en-US" sz="1400" kern="1200" dirty="0" smtClean="0">
                <a:solidFill>
                  <a:schemeClr val="tx1"/>
                </a:solidFill>
                <a:latin typeface="+mn-lt"/>
                <a:ea typeface="+mn-ea"/>
                <a:cs typeface="+mn-cs"/>
              </a:rPr>
              <a:t> boy diagnosed with autism</a:t>
            </a:r>
            <a:r>
              <a:rPr lang="en-US" sz="1400" kern="1200" baseline="0" dirty="0" smtClean="0">
                <a:solidFill>
                  <a:schemeClr val="tx1"/>
                </a:solidFill>
                <a:latin typeface="+mn-lt"/>
                <a:ea typeface="+mn-ea"/>
                <a:cs typeface="+mn-cs"/>
              </a:rPr>
              <a:t>. He was fair skinned, red headed, hefty, uniquely gifted in math, had a great smile and very loving parents. </a:t>
            </a:r>
            <a:r>
              <a:rPr lang="en-US" sz="1400" kern="1200" dirty="0" smtClean="0">
                <a:solidFill>
                  <a:schemeClr val="tx1"/>
                </a:solidFill>
                <a:latin typeface="+mn-lt"/>
                <a:ea typeface="+mn-ea"/>
                <a:cs typeface="+mn-cs"/>
              </a:rPr>
              <a:t>School administrators were at thei</a:t>
            </a:r>
            <a:r>
              <a:rPr lang="en-US" sz="1400" kern="1200" baseline="0" dirty="0" smtClean="0">
                <a:solidFill>
                  <a:schemeClr val="tx1"/>
                </a:solidFill>
                <a:latin typeface="+mn-lt"/>
                <a:ea typeface="+mn-ea"/>
                <a:cs typeface="+mn-cs"/>
              </a:rPr>
              <a:t>r wits </a:t>
            </a:r>
            <a:r>
              <a:rPr lang="en-US" sz="1400" kern="1200" dirty="0" smtClean="0">
                <a:solidFill>
                  <a:schemeClr val="tx1"/>
                </a:solidFill>
                <a:latin typeface="+mn-lt"/>
                <a:ea typeface="+mn-ea"/>
                <a:cs typeface="+mn-cs"/>
              </a:rPr>
              <a:t>end attempting to educate</a:t>
            </a:r>
            <a:r>
              <a:rPr lang="en-US" sz="1400" kern="1200" baseline="0" dirty="0" smtClean="0">
                <a:solidFill>
                  <a:schemeClr val="tx1"/>
                </a:solidFill>
                <a:latin typeface="+mn-lt"/>
                <a:ea typeface="+mn-ea"/>
                <a:cs typeface="+mn-cs"/>
              </a:rPr>
              <a:t> Bob </a:t>
            </a:r>
            <a:r>
              <a:rPr lang="en-US" sz="1400" kern="1200" dirty="0" smtClean="0">
                <a:solidFill>
                  <a:schemeClr val="tx1"/>
                </a:solidFill>
                <a:latin typeface="+mn-lt"/>
                <a:ea typeface="+mn-ea"/>
                <a:cs typeface="+mn-cs"/>
              </a:rPr>
              <a:t>and his parents rarely</a:t>
            </a:r>
            <a:r>
              <a:rPr lang="en-US" sz="1400" kern="1200" baseline="0" dirty="0" smtClean="0">
                <a:solidFill>
                  <a:schemeClr val="tx1"/>
                </a:solidFill>
                <a:latin typeface="+mn-lt"/>
                <a:ea typeface="+mn-ea"/>
                <a:cs typeface="+mn-cs"/>
              </a:rPr>
              <a:t> left the house with him other than to take him to school because of his meltdowns.</a:t>
            </a:r>
          </a:p>
          <a:p>
            <a:endParaRPr lang="en-US" sz="1400" kern="1200" baseline="0" dirty="0" smtClean="0">
              <a:solidFill>
                <a:schemeClr val="tx1"/>
              </a:solidFill>
              <a:latin typeface="+mn-lt"/>
              <a:ea typeface="+mn-ea"/>
              <a:cs typeface="+mn-cs"/>
            </a:endParaRPr>
          </a:p>
          <a:p>
            <a:r>
              <a:rPr lang="en-US" sz="1400" kern="1200" baseline="0" dirty="0" smtClean="0">
                <a:solidFill>
                  <a:schemeClr val="tx1"/>
                </a:solidFill>
                <a:latin typeface="+mn-lt"/>
                <a:ea typeface="+mn-ea"/>
                <a:cs typeface="+mn-cs"/>
              </a:rPr>
              <a:t>The </a:t>
            </a:r>
            <a:r>
              <a:rPr lang="en-US" sz="1400" b="0" baseline="0" dirty="0" smtClean="0">
                <a:solidFill>
                  <a:srgbClr val="C00000"/>
                </a:solidFill>
                <a:cs typeface="Times New Roman" pitchFamily="18" charset="0"/>
              </a:rPr>
              <a:t>50-min i</a:t>
            </a:r>
            <a:r>
              <a:rPr lang="en-US" sz="1400" b="0" dirty="0" smtClean="0">
                <a:solidFill>
                  <a:srgbClr val="C00000"/>
                </a:solidFill>
                <a:cs typeface="Times New Roman" pitchFamily="18" charset="0"/>
              </a:rPr>
              <a:t>nterview showed that problem</a:t>
            </a:r>
            <a:r>
              <a:rPr lang="en-US" sz="1400" b="0" baseline="0" dirty="0" smtClean="0">
                <a:solidFill>
                  <a:srgbClr val="C00000"/>
                </a:solidFill>
                <a:cs typeface="Times New Roman" pitchFamily="18" charset="0"/>
              </a:rPr>
              <a:t> behaviors (yelling, hitting, throwing or destroying property) occurred whenever Bob did not get his way. Problems occurred especially when someone played the “wrong” apps or “wrong” way on an </a:t>
            </a:r>
            <a:r>
              <a:rPr lang="en-US" sz="1400" b="0" baseline="0" dirty="0" err="1" smtClean="0">
                <a:solidFill>
                  <a:srgbClr val="C00000"/>
                </a:solidFill>
                <a:cs typeface="Times New Roman" pitchFamily="18" charset="0"/>
              </a:rPr>
              <a:t>ipad</a:t>
            </a:r>
            <a:r>
              <a:rPr lang="en-US" sz="1400" b="0" baseline="0" dirty="0" smtClean="0">
                <a:solidFill>
                  <a:srgbClr val="C00000"/>
                </a:solidFill>
                <a:cs typeface="Times New Roman" pitchFamily="18" charset="0"/>
              </a:rPr>
              <a:t> or when someone did math incorrectly or corrected his way of doing math.</a:t>
            </a:r>
          </a:p>
          <a:p>
            <a:endParaRPr lang="en-US" sz="1400" b="0" baseline="0" dirty="0" smtClean="0">
              <a:solidFill>
                <a:srgbClr val="C00000"/>
              </a:solidFill>
              <a:cs typeface="Times New Roman" pitchFamily="18" charset="0"/>
            </a:endParaRPr>
          </a:p>
          <a:p>
            <a:r>
              <a:rPr lang="en-US" sz="1400" b="0" baseline="0" dirty="0" smtClean="0">
                <a:solidFill>
                  <a:srgbClr val="C00000"/>
                </a:solidFill>
                <a:cs typeface="Times New Roman" pitchFamily="18" charset="0"/>
              </a:rPr>
              <a:t>Our analyses showed this to indeed be the case. For instance, in the math context control condition, Bob was allowed to complete his math worksheets in any way he wanted, uninterrupted and never corrected. By contrast, prompts to do a particular math problem a particular way were provided and if he had problem behavior he was allowed to do it his way for 30 s in the test condition. We only saw problem behavior in these test sessions.</a:t>
            </a:r>
          </a:p>
          <a:p>
            <a:endParaRPr lang="en-US" sz="1400" b="0" baseline="0" dirty="0" smtClean="0">
              <a:solidFill>
                <a:srgbClr val="C00000"/>
              </a:solidFill>
              <a:cs typeface="Times New Roman" pitchFamily="18" charset="0"/>
            </a:endParaRPr>
          </a:p>
          <a:p>
            <a:r>
              <a:rPr lang="en-US" sz="1400" b="0" baseline="0" dirty="0" smtClean="0">
                <a:solidFill>
                  <a:srgbClr val="C00000"/>
                </a:solidFill>
                <a:cs typeface="Times New Roman" pitchFamily="18" charset="0"/>
              </a:rPr>
              <a:t> </a:t>
            </a:r>
          </a:p>
          <a:p>
            <a:endParaRPr lang="en-US" b="0" dirty="0" smtClean="0">
              <a:cs typeface="Times New Roman" pitchFamily="18" charset="0"/>
            </a:endParaRPr>
          </a:p>
        </p:txBody>
      </p:sp>
    </p:spTree>
    <p:extLst>
      <p:ext uri="{BB962C8B-B14F-4D97-AF65-F5344CB8AC3E}">
        <p14:creationId xmlns:p14="http://schemas.microsoft.com/office/powerpoint/2010/main" val="224926141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06488" y="696913"/>
            <a:ext cx="4646612" cy="3486150"/>
          </a:xfrm>
          <a:ln/>
        </p:spPr>
      </p:sp>
      <p:sp>
        <p:nvSpPr>
          <p:cNvPr id="58371" name="Rectangle 3"/>
          <p:cNvSpPr>
            <a:spLocks noGrp="1" noChangeArrowheads="1"/>
          </p:cNvSpPr>
          <p:nvPr>
            <p:ph type="body" idx="1"/>
          </p:nvPr>
        </p:nvSpPr>
        <p:spPr>
          <a:xfrm>
            <a:off x="105228" y="4194631"/>
            <a:ext cx="6629400" cy="5029200"/>
          </a:xfrm>
          <a:noFill/>
          <a:ln w="9525"/>
        </p:spPr>
        <p:txBody>
          <a:bodyPr>
            <a:noAutofit/>
          </a:bodyPr>
          <a:lstStyle/>
          <a:p>
            <a:r>
              <a:rPr lang="en-US" sz="1400" b="0" dirty="0" smtClean="0">
                <a:solidFill>
                  <a:srgbClr val="C00000"/>
                </a:solidFill>
                <a:cs typeface="Times New Roman" pitchFamily="18" charset="0"/>
              </a:rPr>
              <a:t>Dale</a:t>
            </a:r>
            <a:r>
              <a:rPr lang="en-US" sz="1400" b="0" baseline="0" dirty="0" smtClean="0">
                <a:solidFill>
                  <a:srgbClr val="C00000"/>
                </a:solidFill>
                <a:cs typeface="Times New Roman" pitchFamily="18" charset="0"/>
              </a:rPr>
              <a:t> was an 11 </a:t>
            </a:r>
            <a:r>
              <a:rPr lang="en-US" sz="1400" b="0" baseline="0" dirty="0" err="1" smtClean="0">
                <a:solidFill>
                  <a:srgbClr val="C00000"/>
                </a:solidFill>
                <a:cs typeface="Times New Roman" pitchFamily="18" charset="0"/>
              </a:rPr>
              <a:t>yo</a:t>
            </a:r>
            <a:r>
              <a:rPr lang="en-US" sz="1400" b="0" baseline="0" dirty="0" smtClean="0">
                <a:solidFill>
                  <a:srgbClr val="C00000"/>
                </a:solidFill>
                <a:cs typeface="Times New Roman" pitchFamily="18" charset="0"/>
              </a:rPr>
              <a:t> boy with autism who was essentially running the show at home. He was very demanding and when his requests were not honored, he would scream or become aggressive or destructive. In our test condition, we prompted Dale to complete homework and any problem behavior resulted in our terminating the prompts allowing him to walk away and watch a movie and we honored any of his requests during this “break” from homework. During the control condition he had access to his way the whole time (a permanent break with access to preferred items, adult interaction). You can see that we were able to turn his problem behavior on and off in the analysis confirming the hunch about the function of his problem behavior from the interviews.</a:t>
            </a:r>
          </a:p>
          <a:p>
            <a:endParaRPr lang="en-US" sz="1400" b="0" baseline="0" dirty="0" smtClean="0">
              <a:solidFill>
                <a:srgbClr val="C00000"/>
              </a:solidFill>
              <a:cs typeface="Times New Roman" pitchFamily="18" charset="0"/>
            </a:endParaRPr>
          </a:p>
          <a:p>
            <a:r>
              <a:rPr lang="en-US" sz="1400" b="1" baseline="0" dirty="0" smtClean="0">
                <a:solidFill>
                  <a:srgbClr val="C00000"/>
                </a:solidFill>
                <a:cs typeface="Times New Roman" pitchFamily="18" charset="0"/>
              </a:rPr>
              <a:t> </a:t>
            </a:r>
            <a:endParaRPr lang="en-US" b="1" dirty="0" smtClean="0">
              <a:cs typeface="Times New Roman" pitchFamily="18" charset="0"/>
            </a:endParaRPr>
          </a:p>
        </p:txBody>
      </p:sp>
    </p:spTree>
    <p:extLst>
      <p:ext uri="{BB962C8B-B14F-4D97-AF65-F5344CB8AC3E}">
        <p14:creationId xmlns:p14="http://schemas.microsoft.com/office/powerpoint/2010/main" val="19661811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06488" y="696913"/>
            <a:ext cx="4646612" cy="3486150"/>
          </a:xfrm>
          <a:ln/>
        </p:spPr>
      </p:sp>
      <p:sp>
        <p:nvSpPr>
          <p:cNvPr id="58371" name="Rectangle 3"/>
          <p:cNvSpPr>
            <a:spLocks noGrp="1" noChangeArrowheads="1"/>
          </p:cNvSpPr>
          <p:nvPr>
            <p:ph type="body" idx="1"/>
          </p:nvPr>
        </p:nvSpPr>
        <p:spPr>
          <a:xfrm>
            <a:off x="105228" y="4194631"/>
            <a:ext cx="6629400" cy="5029200"/>
          </a:xfrm>
          <a:noFill/>
          <a:ln w="9525"/>
        </p:spPr>
        <p:txBody>
          <a:bodyPr>
            <a:noAutofit/>
          </a:bodyPr>
          <a:lstStyle/>
          <a:p>
            <a:r>
              <a:rPr lang="en-US" sz="1400" kern="1200" dirty="0" smtClean="0">
                <a:solidFill>
                  <a:schemeClr val="tx1"/>
                </a:solidFill>
                <a:latin typeface="+mn-lt"/>
                <a:ea typeface="+mn-ea"/>
                <a:cs typeface="+mn-cs"/>
              </a:rPr>
              <a:t>Before we get into the procedural minutia,</a:t>
            </a:r>
            <a:r>
              <a:rPr lang="en-US" sz="1400" kern="1200" baseline="0" dirty="0" smtClean="0">
                <a:solidFill>
                  <a:schemeClr val="tx1"/>
                </a:solidFill>
                <a:latin typeface="+mn-lt"/>
                <a:ea typeface="+mn-ea"/>
                <a:cs typeface="+mn-cs"/>
              </a:rPr>
              <a:t> here are the outcomes for these children. High levels of problem behavior were directly observed in our baseline in the clinic (evident by the black bars). At the close of the assessment and treatment process, there were zero levels of problem behavior observed at the clinic and in the home, and social skills and compliance with adult instructions, that did not exist in baseline, were occurring at appropriate levels upon exit. </a:t>
            </a:r>
          </a:p>
          <a:p>
            <a:endParaRPr lang="en-US" sz="1400" kern="1200" baseline="0" dirty="0" smtClean="0">
              <a:solidFill>
                <a:schemeClr val="tx1"/>
              </a:solidFill>
              <a:latin typeface="+mn-lt"/>
              <a:ea typeface="+mn-ea"/>
              <a:cs typeface="+mn-cs"/>
            </a:endParaRPr>
          </a:p>
          <a:p>
            <a:r>
              <a:rPr lang="en-US" sz="1400" kern="1200" baseline="0" dirty="0" smtClean="0">
                <a:solidFill>
                  <a:schemeClr val="tx1"/>
                </a:solidFill>
                <a:latin typeface="+mn-lt"/>
                <a:ea typeface="+mn-ea"/>
                <a:cs typeface="+mn-cs"/>
              </a:rPr>
              <a:t>Talk about Bob doing other academic subjects and putting away his </a:t>
            </a:r>
            <a:r>
              <a:rPr lang="en-US" sz="1400" kern="1200" baseline="0" dirty="0" err="1" smtClean="0">
                <a:solidFill>
                  <a:schemeClr val="tx1"/>
                </a:solidFill>
                <a:latin typeface="+mn-lt"/>
                <a:ea typeface="+mn-ea"/>
                <a:cs typeface="+mn-cs"/>
              </a:rPr>
              <a:t>ipad</a:t>
            </a:r>
            <a:endParaRPr lang="en-US" sz="1400" kern="1200" baseline="0" dirty="0" smtClean="0">
              <a:solidFill>
                <a:schemeClr val="tx1"/>
              </a:solidFill>
              <a:latin typeface="+mn-lt"/>
              <a:ea typeface="+mn-ea"/>
              <a:cs typeface="+mn-cs"/>
            </a:endParaRPr>
          </a:p>
          <a:p>
            <a:r>
              <a:rPr lang="en-US" sz="1400" kern="1200" baseline="0" dirty="0" smtClean="0">
                <a:solidFill>
                  <a:schemeClr val="tx1"/>
                </a:solidFill>
                <a:latin typeface="+mn-lt"/>
                <a:ea typeface="+mn-ea"/>
                <a:cs typeface="+mn-cs"/>
              </a:rPr>
              <a:t>And dale doing his homework, chores and cleaning himself up.</a:t>
            </a:r>
            <a:endParaRPr lang="en-US" dirty="0" smtClean="0">
              <a:cs typeface="Times New Roman" pitchFamily="18" charset="0"/>
            </a:endParaRPr>
          </a:p>
        </p:txBody>
      </p:sp>
    </p:spTree>
    <p:extLst>
      <p:ext uri="{BB962C8B-B14F-4D97-AF65-F5344CB8AC3E}">
        <p14:creationId xmlns:p14="http://schemas.microsoft.com/office/powerpoint/2010/main" val="410085038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06488" y="696913"/>
            <a:ext cx="4646612" cy="3486150"/>
          </a:xfrm>
          <a:ln/>
        </p:spPr>
      </p:sp>
      <p:sp>
        <p:nvSpPr>
          <p:cNvPr id="58371" name="Rectangle 3"/>
          <p:cNvSpPr>
            <a:spLocks noGrp="1" noChangeArrowheads="1"/>
          </p:cNvSpPr>
          <p:nvPr>
            <p:ph type="body" idx="1"/>
          </p:nvPr>
        </p:nvSpPr>
        <p:spPr>
          <a:xfrm>
            <a:off x="105228" y="4194631"/>
            <a:ext cx="6629400" cy="5029200"/>
          </a:xfrm>
          <a:noFill/>
          <a:ln w="9525"/>
        </p:spPr>
        <p:txBody>
          <a:bodyPr>
            <a:noAutofit/>
          </a:bodyPr>
          <a:lstStyle/>
          <a:p>
            <a:r>
              <a:rPr lang="en-US" sz="1400" kern="1200" dirty="0" smtClean="0">
                <a:solidFill>
                  <a:schemeClr val="tx1"/>
                </a:solidFill>
                <a:latin typeface="+mn-lt"/>
                <a:ea typeface="+mn-ea"/>
                <a:cs typeface="+mn-cs"/>
              </a:rPr>
              <a:t>Taking into account the going rates of the</a:t>
            </a:r>
            <a:r>
              <a:rPr lang="en-US" sz="1400" kern="1200" baseline="0" dirty="0" smtClean="0">
                <a:solidFill>
                  <a:schemeClr val="tx1"/>
                </a:solidFill>
                <a:latin typeface="+mn-lt"/>
                <a:ea typeface="+mn-ea"/>
                <a:cs typeface="+mn-cs"/>
              </a:rPr>
              <a:t> behavior analysts working together during this process, the projected cost for these outcomes is between 6 and 9000 us dollars.</a:t>
            </a:r>
          </a:p>
          <a:p>
            <a:endParaRPr lang="en-US" sz="1400" kern="1200" baseline="0" dirty="0" smtClean="0">
              <a:solidFill>
                <a:schemeClr val="tx1"/>
              </a:solidFill>
              <a:latin typeface="+mn-lt"/>
              <a:ea typeface="+mn-ea"/>
              <a:cs typeface="+mn-cs"/>
            </a:endParaRPr>
          </a:p>
          <a:p>
            <a:r>
              <a:rPr lang="en-US" sz="1400" kern="1200" dirty="0" smtClean="0">
                <a:solidFill>
                  <a:schemeClr val="tx1"/>
                </a:solidFill>
                <a:effectLst/>
                <a:latin typeface="+mn-lt"/>
                <a:ea typeface="+mn-ea"/>
                <a:cs typeface="+mn-cs"/>
              </a:rPr>
              <a:t>Considering the much higher costs of inpatient psychological services (which is about $8000 per day), out-of-district educational placements (which cost between 80</a:t>
            </a:r>
            <a:r>
              <a:rPr lang="en-US" sz="1400" kern="1200" baseline="0" dirty="0" smtClean="0">
                <a:solidFill>
                  <a:schemeClr val="tx1"/>
                </a:solidFill>
                <a:effectLst/>
                <a:latin typeface="+mn-lt"/>
                <a:ea typeface="+mn-ea"/>
                <a:cs typeface="+mn-cs"/>
              </a:rPr>
              <a:t> and 130,000 per year)</a:t>
            </a:r>
            <a:r>
              <a:rPr lang="en-US" sz="1400" kern="1200" dirty="0" smtClean="0">
                <a:solidFill>
                  <a:schemeClr val="tx1"/>
                </a:solidFill>
                <a:effectLst/>
                <a:latin typeface="+mn-lt"/>
                <a:ea typeface="+mn-ea"/>
                <a:cs typeface="+mn-cs"/>
              </a:rPr>
              <a:t>, or long-term supported care for individuals with autism, which was estimated to be 3.2 million dollars across their lifetime,</a:t>
            </a:r>
            <a:r>
              <a:rPr lang="en-US" sz="1400" kern="1200" baseline="0" dirty="0" smtClean="0">
                <a:solidFill>
                  <a:schemeClr val="tx1"/>
                </a:solidFill>
                <a:effectLst/>
                <a:latin typeface="+mn-lt"/>
                <a:ea typeface="+mn-ea"/>
                <a:cs typeface="+mn-cs"/>
              </a:rPr>
              <a:t> </a:t>
            </a:r>
            <a:r>
              <a:rPr lang="en-US" sz="1400" kern="1200" dirty="0" smtClean="0">
                <a:solidFill>
                  <a:schemeClr val="tx1"/>
                </a:solidFill>
                <a:effectLst/>
                <a:latin typeface="+mn-lt"/>
                <a:ea typeface="+mn-ea"/>
                <a:cs typeface="+mn-cs"/>
              </a:rPr>
              <a:t>proper assessment and treatment of these problem behaviors while children with autism are young seems a reasonable investment. </a:t>
            </a:r>
          </a:p>
          <a:p>
            <a:endParaRPr lang="en-US" sz="1400" kern="1200" dirty="0" smtClean="0">
              <a:solidFill>
                <a:schemeClr val="tx1"/>
              </a:solidFill>
              <a:effectLst/>
              <a:latin typeface="+mn-lt"/>
              <a:ea typeface="+mn-ea"/>
              <a:cs typeface="+mn-cs"/>
            </a:endParaRPr>
          </a:p>
          <a:p>
            <a:r>
              <a:rPr lang="en-US" sz="1400" kern="1200" dirty="0" smtClean="0">
                <a:solidFill>
                  <a:schemeClr val="tx1"/>
                </a:solidFill>
                <a:effectLst/>
                <a:latin typeface="+mn-lt"/>
                <a:ea typeface="+mn-ea"/>
                <a:cs typeface="+mn-cs"/>
              </a:rPr>
              <a:t>This process costs about the same as a family of 4 week long vacation in Disneyworld,</a:t>
            </a:r>
            <a:r>
              <a:rPr lang="en-US" sz="1400" kern="1200" baseline="0" dirty="0" smtClean="0">
                <a:solidFill>
                  <a:schemeClr val="tx1"/>
                </a:solidFill>
                <a:effectLst/>
                <a:latin typeface="+mn-lt"/>
                <a:ea typeface="+mn-ea"/>
                <a:cs typeface="+mn-cs"/>
              </a:rPr>
              <a:t> about the same as smoking 2 packs a day in Massachusetts, or about the same as getting the navigation, moon roof package, and wood paneling package in an SUV.</a:t>
            </a:r>
            <a:endParaRPr lang="en-US" dirty="0" smtClean="0">
              <a:cs typeface="Times New Roman" pitchFamily="18" charset="0"/>
            </a:endParaRPr>
          </a:p>
        </p:txBody>
      </p:sp>
    </p:spTree>
    <p:extLst>
      <p:ext uri="{BB962C8B-B14F-4D97-AF65-F5344CB8AC3E}">
        <p14:creationId xmlns:p14="http://schemas.microsoft.com/office/powerpoint/2010/main" val="167123403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06488" y="696913"/>
            <a:ext cx="4646612" cy="3486150"/>
          </a:xfrm>
          <a:ln/>
        </p:spPr>
      </p:sp>
      <p:sp>
        <p:nvSpPr>
          <p:cNvPr id="58371" name="Rectangle 3"/>
          <p:cNvSpPr>
            <a:spLocks noGrp="1" noChangeArrowheads="1"/>
          </p:cNvSpPr>
          <p:nvPr>
            <p:ph type="body" idx="1"/>
          </p:nvPr>
        </p:nvSpPr>
        <p:spPr>
          <a:xfrm>
            <a:off x="381000" y="4415791"/>
            <a:ext cx="5943600" cy="4374085"/>
          </a:xfrm>
          <a:noFill/>
          <a:ln w="9525"/>
        </p:spPr>
        <p:txBody>
          <a:bodyPr>
            <a:no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cs typeface="Times New Roman" pitchFamily="18" charset="0"/>
              </a:rPr>
              <a:t>The</a:t>
            </a:r>
            <a:r>
              <a:rPr lang="en-US" sz="1600" baseline="0" dirty="0" smtClean="0">
                <a:cs typeface="Times New Roman" pitchFamily="18" charset="0"/>
              </a:rPr>
              <a:t> same treatment process was replicated with Gail and Bob. </a:t>
            </a:r>
            <a:r>
              <a:rPr lang="en-US" sz="1600" dirty="0" smtClean="0">
                <a:cs typeface="Times New Roman" pitchFamily="18" charset="0"/>
              </a:rPr>
              <a:t>At the conclusion</a:t>
            </a:r>
            <a:r>
              <a:rPr lang="en-US" sz="1600" baseline="0" dirty="0" smtClean="0">
                <a:cs typeface="Times New Roman" pitchFamily="18" charset="0"/>
              </a:rPr>
              <a:t> of treatment, </a:t>
            </a:r>
            <a:r>
              <a:rPr lang="en-US" sz="1400" kern="1200" dirty="0" smtClean="0">
                <a:solidFill>
                  <a:schemeClr val="tx1"/>
                </a:solidFill>
                <a:effectLst/>
                <a:latin typeface="+mn-lt"/>
                <a:ea typeface="+mn-ea"/>
                <a:cs typeface="+mn-cs"/>
              </a:rPr>
              <a:t>families returned to the outpatient clinic to complete a social validity questionnaire and to ask any questions about treatment implementation. All parents reported that they found the assessment procedures and treatment packages highly acceptable, the improvement in problem behavior highly acceptable, and overall consultation very helpful.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effectLst/>
                <a:latin typeface="+mn-lt"/>
                <a:ea typeface="+mn-ea"/>
                <a:cs typeface="+mn-cs"/>
              </a:rPr>
              <a:t>It not only works well and leads to general outcomes but people like the</a:t>
            </a:r>
            <a:r>
              <a:rPr lang="en-US" sz="1400" kern="1200" baseline="0" dirty="0" smtClean="0">
                <a:solidFill>
                  <a:schemeClr val="tx1"/>
                </a:solidFill>
                <a:effectLst/>
                <a:latin typeface="+mn-lt"/>
                <a:ea typeface="+mn-ea"/>
                <a:cs typeface="+mn-cs"/>
              </a:rPr>
              <a:t> process and outcomes and it is these data that my research and practice group is most proud of.</a:t>
            </a:r>
            <a:endParaRPr lang="en-US" sz="1500" dirty="0" smtClean="0">
              <a:cs typeface="Times New Roman" pitchFamily="18" charset="0"/>
            </a:endParaRPr>
          </a:p>
        </p:txBody>
      </p:sp>
    </p:spTree>
    <p:extLst>
      <p:ext uri="{BB962C8B-B14F-4D97-AF65-F5344CB8AC3E}">
        <p14:creationId xmlns:p14="http://schemas.microsoft.com/office/powerpoint/2010/main" val="5002353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06488" y="696913"/>
            <a:ext cx="4646612" cy="3486150"/>
          </a:xfrm>
          <a:ln/>
        </p:spPr>
      </p:sp>
      <p:sp>
        <p:nvSpPr>
          <p:cNvPr id="58371" name="Rectangle 3"/>
          <p:cNvSpPr>
            <a:spLocks noGrp="1" noChangeArrowheads="1"/>
          </p:cNvSpPr>
          <p:nvPr>
            <p:ph type="body" idx="1"/>
          </p:nvPr>
        </p:nvSpPr>
        <p:spPr>
          <a:xfrm>
            <a:off x="381000" y="4415791"/>
            <a:ext cx="5943600" cy="4374085"/>
          </a:xfrm>
          <a:noFill/>
          <a:ln w="9525"/>
        </p:spPr>
        <p:txBody>
          <a:bodyPr>
            <a:no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effectLst/>
                <a:latin typeface="+mn-lt"/>
                <a:ea typeface="+mn-ea"/>
                <a:cs typeface="+mn-cs"/>
              </a:rPr>
              <a:t>When asked about their comfort level with presenting the specific situations that were initially reported to evoke problem behavior, ratings improved for all parents between the initial and their last meeting with the behavior analyst and the parents reported being very comfortable with presenting evocative situations after being trained on the treatment.</a:t>
            </a:r>
          </a:p>
          <a:p>
            <a:endParaRPr lang="en-US" sz="1500" dirty="0" smtClean="0">
              <a:cs typeface="Times New Roman" pitchFamily="18" charset="0"/>
            </a:endParaRPr>
          </a:p>
        </p:txBody>
      </p:sp>
    </p:spTree>
    <p:extLst>
      <p:ext uri="{BB962C8B-B14F-4D97-AF65-F5344CB8AC3E}">
        <p14:creationId xmlns:p14="http://schemas.microsoft.com/office/powerpoint/2010/main" val="263997671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06488" y="696913"/>
            <a:ext cx="4646612" cy="3486150"/>
          </a:xfrm>
          <a:ln/>
        </p:spPr>
      </p:sp>
      <p:sp>
        <p:nvSpPr>
          <p:cNvPr id="58371" name="Rectangle 3"/>
          <p:cNvSpPr>
            <a:spLocks noGrp="1" noChangeArrowheads="1"/>
          </p:cNvSpPr>
          <p:nvPr>
            <p:ph type="body" idx="1"/>
          </p:nvPr>
        </p:nvSpPr>
        <p:spPr>
          <a:xfrm>
            <a:off x="381000" y="4415791"/>
            <a:ext cx="5943600" cy="4374085"/>
          </a:xfrm>
          <a:noFill/>
          <a:ln w="9525"/>
        </p:spPr>
        <p:txBody>
          <a:bodyPr>
            <a:noAutofit/>
          </a:bodyPr>
          <a:lstStyle/>
          <a:p>
            <a:r>
              <a:rPr lang="en-US" sz="1600" dirty="0" smtClean="0">
                <a:cs typeface="Times New Roman" pitchFamily="18" charset="0"/>
              </a:rPr>
              <a:t> </a:t>
            </a:r>
            <a:endParaRPr lang="en-US" sz="1600" baseline="0" dirty="0" smtClean="0">
              <a:cs typeface="Times New Roman" pitchFamily="18" charset="0"/>
            </a:endParaRPr>
          </a:p>
          <a:p>
            <a:endParaRPr lang="en-US" sz="1600" baseline="0" dirty="0" smtClean="0">
              <a:cs typeface="Times New Roman" pitchFamily="18" charset="0"/>
            </a:endParaRPr>
          </a:p>
          <a:p>
            <a:r>
              <a:rPr lang="en-US" sz="1600" dirty="0" smtClean="0">
                <a:cs typeface="Times New Roman" pitchFamily="18" charset="0"/>
              </a:rPr>
              <a:t> </a:t>
            </a:r>
            <a:endParaRPr lang="en-US" sz="1400" kern="1200" dirty="0" smtClean="0">
              <a:solidFill>
                <a:schemeClr val="tx1"/>
              </a:solidFill>
              <a:latin typeface="+mn-lt"/>
              <a:ea typeface="+mn-ea"/>
              <a:cs typeface="+mn-cs"/>
            </a:endParaRPr>
          </a:p>
          <a:p>
            <a:endParaRPr lang="en-US" sz="1600" dirty="0" smtClean="0">
              <a:cs typeface="Times New Roman" pitchFamily="18" charset="0"/>
            </a:endParaRPr>
          </a:p>
          <a:p>
            <a:endParaRPr lang="en-US" sz="1500" dirty="0" smtClean="0">
              <a:cs typeface="Times New Roman" pitchFamily="18" charset="0"/>
            </a:endParaRPr>
          </a:p>
        </p:txBody>
      </p:sp>
    </p:spTree>
    <p:extLst>
      <p:ext uri="{BB962C8B-B14F-4D97-AF65-F5344CB8AC3E}">
        <p14:creationId xmlns:p14="http://schemas.microsoft.com/office/powerpoint/2010/main" val="68476978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228600" y="4415790"/>
            <a:ext cx="6400800" cy="4423409"/>
          </a:xfrm>
        </p:spPr>
        <p:txBody>
          <a:bodyPr>
            <a:normAutofit/>
          </a:bodyPr>
          <a:lstStyle/>
          <a:p>
            <a:pPr marL="0" lvl="1">
              <a:buClr>
                <a:srgbClr val="0067B4"/>
              </a:buClr>
            </a:pPr>
            <a:r>
              <a:rPr lang="en-US" sz="1600" dirty="0" smtClean="0">
                <a:latin typeface="Times New Roman" pitchFamily="18" charset="0"/>
                <a:cs typeface="Times New Roman" pitchFamily="18" charset="0"/>
              </a:rPr>
              <a:t>These are</a:t>
            </a:r>
            <a:r>
              <a:rPr lang="en-US" sz="1600" baseline="0" dirty="0" smtClean="0">
                <a:latin typeface="Times New Roman" pitchFamily="18" charset="0"/>
                <a:cs typeface="Times New Roman" pitchFamily="18" charset="0"/>
              </a:rPr>
              <a:t> two of the more legible responses to open-ended questions.</a:t>
            </a:r>
          </a:p>
          <a:p>
            <a:pPr marL="0" lvl="1">
              <a:buClr>
                <a:srgbClr val="0067B4"/>
              </a:buClr>
            </a:pPr>
            <a:endParaRPr lang="en-US" sz="1600" baseline="0" dirty="0" smtClean="0">
              <a:latin typeface="Times New Roman" pitchFamily="18" charset="0"/>
              <a:cs typeface="Times New Roman" pitchFamily="18" charset="0"/>
            </a:endParaRPr>
          </a:p>
          <a:p>
            <a:pPr marL="0" lvl="1">
              <a:buClr>
                <a:srgbClr val="0067B4"/>
              </a:buClr>
            </a:pPr>
            <a:r>
              <a:rPr lang="en-US" sz="1600" baseline="0" dirty="0" smtClean="0">
                <a:latin typeface="Times New Roman" pitchFamily="18" charset="0"/>
                <a:cs typeface="Times New Roman" pitchFamily="18" charset="0"/>
              </a:rPr>
              <a:t> </a:t>
            </a:r>
          </a:p>
        </p:txBody>
      </p:sp>
      <p:sp>
        <p:nvSpPr>
          <p:cNvPr id="4" name="Slide Number Placeholder 3"/>
          <p:cNvSpPr>
            <a:spLocks noGrp="1"/>
          </p:cNvSpPr>
          <p:nvPr>
            <p:ph type="sldNum" sz="quarter" idx="10"/>
          </p:nvPr>
        </p:nvSpPr>
        <p:spPr/>
        <p:txBody>
          <a:bodyPr/>
          <a:lstStyle/>
          <a:p>
            <a:fld id="{D8A29FAB-8D05-474B-875E-B36CA27A410D}" type="slidenum">
              <a:rPr lang="en-US" smtClean="0"/>
              <a:pPr/>
              <a:t>44</a:t>
            </a:fld>
            <a:endParaRPr lang="en-US"/>
          </a:p>
        </p:txBody>
      </p:sp>
    </p:spTree>
    <p:extLst>
      <p:ext uri="{BB962C8B-B14F-4D97-AF65-F5344CB8AC3E}">
        <p14:creationId xmlns:p14="http://schemas.microsoft.com/office/powerpoint/2010/main" val="45101641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06488" y="696913"/>
            <a:ext cx="4646612" cy="3486150"/>
          </a:xfrm>
          <a:ln/>
        </p:spPr>
      </p:sp>
      <p:sp>
        <p:nvSpPr>
          <p:cNvPr id="58371" name="Rectangle 3"/>
          <p:cNvSpPr>
            <a:spLocks noGrp="1" noChangeArrowheads="1"/>
          </p:cNvSpPr>
          <p:nvPr>
            <p:ph type="body" idx="1"/>
          </p:nvPr>
        </p:nvSpPr>
        <p:spPr>
          <a:xfrm>
            <a:off x="105228" y="4194631"/>
            <a:ext cx="6629400" cy="5029200"/>
          </a:xfrm>
          <a:noFill/>
          <a:ln w="9525"/>
        </p:spPr>
        <p:txBody>
          <a:bodyPr>
            <a:noAutofit/>
          </a:bodyPr>
          <a:lstStyle/>
          <a:p>
            <a:r>
              <a:rPr lang="en-US" dirty="0" smtClean="0">
                <a:cs typeface="Times New Roman" pitchFamily="18" charset="0"/>
              </a:rPr>
              <a:t>Let</a:t>
            </a:r>
            <a:r>
              <a:rPr lang="en-US" baseline="0" dirty="0" smtClean="0">
                <a:cs typeface="Times New Roman" pitchFamily="18" charset="0"/>
              </a:rPr>
              <a:t> me sum up the implications:</a:t>
            </a:r>
          </a:p>
          <a:p>
            <a:endParaRPr lang="en-US" baseline="0" dirty="0" smtClean="0">
              <a:cs typeface="Times New Roman" pitchFamily="18" charset="0"/>
            </a:endParaRPr>
          </a:p>
          <a:p>
            <a:pPr>
              <a:lnSpc>
                <a:spcPct val="110000"/>
              </a:lnSpc>
              <a:spcBef>
                <a:spcPts val="0"/>
              </a:spcBef>
            </a:pPr>
            <a:r>
              <a:rPr lang="en-US" sz="2400" b="0" dirty="0" smtClean="0">
                <a:solidFill>
                  <a:srgbClr val="C00000"/>
                </a:solidFill>
              </a:rPr>
              <a:t>If problem behavior occurs with regularity in a child with autism, it is being reinforced. It is a</a:t>
            </a:r>
            <a:r>
              <a:rPr lang="en-US" sz="2400" b="0" baseline="0" dirty="0" smtClean="0">
                <a:solidFill>
                  <a:srgbClr val="C00000"/>
                </a:solidFill>
              </a:rPr>
              <a:t> simple but powerful assumption because it leads to quick assessment and personalized treatment of the problem.</a:t>
            </a:r>
            <a:endParaRPr lang="en-US" sz="2400" b="0" dirty="0" smtClean="0">
              <a:solidFill>
                <a:srgbClr val="C00000"/>
              </a:solidFill>
            </a:endParaRPr>
          </a:p>
          <a:p>
            <a:pPr>
              <a:lnSpc>
                <a:spcPct val="110000"/>
              </a:lnSpc>
              <a:spcBef>
                <a:spcPts val="0"/>
              </a:spcBef>
            </a:pPr>
            <a:endParaRPr lang="en-US" sz="800" b="0" dirty="0" smtClean="0"/>
          </a:p>
          <a:p>
            <a:pPr lvl="1">
              <a:lnSpc>
                <a:spcPct val="110000"/>
              </a:lnSpc>
              <a:spcBef>
                <a:spcPts val="0"/>
              </a:spcBef>
            </a:pPr>
            <a:r>
              <a:rPr lang="en-US" sz="2200" b="0" dirty="0" smtClean="0"/>
              <a:t>Solution involves four </a:t>
            </a:r>
            <a:r>
              <a:rPr lang="en-US" sz="2200" b="0" u="sng" dirty="0" smtClean="0"/>
              <a:t>main</a:t>
            </a:r>
            <a:r>
              <a:rPr lang="en-US" sz="2200" b="0" dirty="0" smtClean="0"/>
              <a:t> steps:</a:t>
            </a:r>
          </a:p>
          <a:p>
            <a:pPr marL="1371600" lvl="2" indent="-457200">
              <a:lnSpc>
                <a:spcPct val="110000"/>
              </a:lnSpc>
              <a:spcBef>
                <a:spcPts val="0"/>
              </a:spcBef>
              <a:buFont typeface="+mj-lt"/>
              <a:buAutoNum type="arabicPeriod"/>
            </a:pPr>
            <a:r>
              <a:rPr lang="en-US" sz="2100" b="0" dirty="0" smtClean="0"/>
              <a:t>Identify the reinforcers</a:t>
            </a:r>
          </a:p>
          <a:p>
            <a:pPr lvl="2">
              <a:lnSpc>
                <a:spcPct val="110000"/>
              </a:lnSpc>
              <a:spcBef>
                <a:spcPts val="0"/>
              </a:spcBef>
              <a:buFont typeface="+mj-lt"/>
              <a:buAutoNum type="arabicPeriod"/>
            </a:pPr>
            <a:endParaRPr lang="en-US" sz="800" b="0" dirty="0" smtClean="0"/>
          </a:p>
          <a:p>
            <a:pPr marL="1371600" lvl="2" indent="-457200">
              <a:lnSpc>
                <a:spcPct val="110000"/>
              </a:lnSpc>
              <a:spcBef>
                <a:spcPts val="0"/>
              </a:spcBef>
              <a:buFont typeface="+mj-lt"/>
              <a:buAutoNum type="arabicPeriod"/>
            </a:pPr>
            <a:r>
              <a:rPr lang="en-US" sz="2100" b="0" dirty="0" smtClean="0"/>
              <a:t>Teach them better ways to get those reinforcers</a:t>
            </a:r>
          </a:p>
          <a:p>
            <a:pPr lvl="2">
              <a:lnSpc>
                <a:spcPct val="110000"/>
              </a:lnSpc>
              <a:spcBef>
                <a:spcPts val="0"/>
              </a:spcBef>
              <a:buFont typeface="+mj-lt"/>
              <a:buNone/>
            </a:pPr>
            <a:endParaRPr lang="en-US" sz="800" b="0" dirty="0" smtClean="0"/>
          </a:p>
          <a:p>
            <a:pPr marL="1371600" lvl="2" indent="-457200">
              <a:lnSpc>
                <a:spcPct val="110000"/>
              </a:lnSpc>
              <a:spcBef>
                <a:spcPts val="0"/>
              </a:spcBef>
              <a:buFont typeface="+mj-lt"/>
              <a:buAutoNum type="arabicPeriod"/>
            </a:pPr>
            <a:r>
              <a:rPr lang="en-US" sz="2100" b="0" dirty="0" smtClean="0"/>
              <a:t>Teach them to handle when they can’t have those reinforcers</a:t>
            </a:r>
          </a:p>
          <a:p>
            <a:pPr marL="1371600" lvl="2" indent="-457200">
              <a:lnSpc>
                <a:spcPct val="110000"/>
              </a:lnSpc>
              <a:spcBef>
                <a:spcPts val="0"/>
              </a:spcBef>
              <a:buFont typeface="+mj-lt"/>
              <a:buAutoNum type="arabicPeriod"/>
            </a:pPr>
            <a:endParaRPr lang="en-US" sz="2100" b="0" dirty="0" smtClean="0"/>
          </a:p>
          <a:p>
            <a:pPr marL="1371600" lvl="2" indent="-457200">
              <a:lnSpc>
                <a:spcPct val="110000"/>
              </a:lnSpc>
              <a:spcBef>
                <a:spcPts val="0"/>
              </a:spcBef>
              <a:buFont typeface="+mj-lt"/>
              <a:buAutoNum type="arabicPeriod"/>
            </a:pPr>
            <a:r>
              <a:rPr lang="en-US" sz="2100" b="0" dirty="0" smtClean="0"/>
              <a:t>Train others how to continue with these teachings</a:t>
            </a:r>
            <a:endParaRPr lang="en-US" dirty="0" smtClean="0">
              <a:cs typeface="Times New Roman" pitchFamily="18" charset="0"/>
            </a:endParaRPr>
          </a:p>
        </p:txBody>
      </p:sp>
    </p:spTree>
    <p:extLst>
      <p:ext uri="{BB962C8B-B14F-4D97-AF65-F5344CB8AC3E}">
        <p14:creationId xmlns:p14="http://schemas.microsoft.com/office/powerpoint/2010/main" val="292828656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06488" y="696913"/>
            <a:ext cx="4646612" cy="3486150"/>
          </a:xfrm>
          <a:ln/>
        </p:spPr>
      </p:sp>
      <p:sp>
        <p:nvSpPr>
          <p:cNvPr id="58371" name="Rectangle 3"/>
          <p:cNvSpPr>
            <a:spLocks noGrp="1" noChangeArrowheads="1"/>
          </p:cNvSpPr>
          <p:nvPr>
            <p:ph type="body" idx="1"/>
          </p:nvPr>
        </p:nvSpPr>
        <p:spPr>
          <a:xfrm>
            <a:off x="105228" y="4194631"/>
            <a:ext cx="6629400" cy="5029200"/>
          </a:xfrm>
          <a:noFill/>
          <a:ln w="9525"/>
        </p:spPr>
        <p:txBody>
          <a:bodyPr>
            <a:noAutofit/>
          </a:bodyPr>
          <a:lstStyle/>
          <a:p>
            <a:r>
              <a:rPr lang="en-US" dirty="0" smtClean="0">
                <a:cs typeface="Times New Roman" pitchFamily="18" charset="0"/>
              </a:rPr>
              <a:t>Let</a:t>
            </a:r>
            <a:r>
              <a:rPr lang="en-US" baseline="0" dirty="0" smtClean="0">
                <a:cs typeface="Times New Roman" pitchFamily="18" charset="0"/>
              </a:rPr>
              <a:t> me sum up the implications:</a:t>
            </a:r>
          </a:p>
          <a:p>
            <a:endParaRPr lang="en-US" baseline="0" dirty="0" smtClean="0">
              <a:cs typeface="Times New Roman" pitchFamily="18" charset="0"/>
            </a:endParaRPr>
          </a:p>
          <a:p>
            <a:pPr>
              <a:lnSpc>
                <a:spcPct val="110000"/>
              </a:lnSpc>
              <a:spcBef>
                <a:spcPts val="0"/>
              </a:spcBef>
            </a:pPr>
            <a:r>
              <a:rPr lang="en-US" sz="2400" b="0" dirty="0" smtClean="0">
                <a:solidFill>
                  <a:srgbClr val="C00000"/>
                </a:solidFill>
              </a:rPr>
              <a:t>If problem behavior occurs with regularity in a child with autism, it is being reinforced. It is a</a:t>
            </a:r>
            <a:r>
              <a:rPr lang="en-US" sz="2400" b="0" baseline="0" dirty="0" smtClean="0">
                <a:solidFill>
                  <a:srgbClr val="C00000"/>
                </a:solidFill>
              </a:rPr>
              <a:t> simple but powerful assumption because it leads to quick assessment and personalized treatment of the problem.</a:t>
            </a:r>
            <a:endParaRPr lang="en-US" sz="2400" b="0" dirty="0" smtClean="0">
              <a:solidFill>
                <a:srgbClr val="C00000"/>
              </a:solidFill>
            </a:endParaRPr>
          </a:p>
          <a:p>
            <a:pPr>
              <a:lnSpc>
                <a:spcPct val="110000"/>
              </a:lnSpc>
              <a:spcBef>
                <a:spcPts val="0"/>
              </a:spcBef>
            </a:pPr>
            <a:endParaRPr lang="en-US" sz="800" b="0" dirty="0" smtClean="0"/>
          </a:p>
          <a:p>
            <a:pPr lvl="1">
              <a:lnSpc>
                <a:spcPct val="110000"/>
              </a:lnSpc>
              <a:spcBef>
                <a:spcPts val="0"/>
              </a:spcBef>
            </a:pPr>
            <a:r>
              <a:rPr lang="en-US" sz="2200" b="0" dirty="0" smtClean="0"/>
              <a:t>Solution involves four </a:t>
            </a:r>
            <a:r>
              <a:rPr lang="en-US" sz="2200" b="0" u="sng" dirty="0" smtClean="0"/>
              <a:t>main</a:t>
            </a:r>
            <a:r>
              <a:rPr lang="en-US" sz="2200" b="0" dirty="0" smtClean="0"/>
              <a:t> steps:</a:t>
            </a:r>
          </a:p>
          <a:p>
            <a:pPr marL="1371600" lvl="2" indent="-457200">
              <a:lnSpc>
                <a:spcPct val="110000"/>
              </a:lnSpc>
              <a:spcBef>
                <a:spcPts val="0"/>
              </a:spcBef>
              <a:buFont typeface="+mj-lt"/>
              <a:buAutoNum type="arabicPeriod"/>
            </a:pPr>
            <a:r>
              <a:rPr lang="en-US" sz="2100" b="0" dirty="0" smtClean="0"/>
              <a:t>Identify the reinforcers</a:t>
            </a:r>
          </a:p>
          <a:p>
            <a:pPr lvl="2">
              <a:lnSpc>
                <a:spcPct val="110000"/>
              </a:lnSpc>
              <a:spcBef>
                <a:spcPts val="0"/>
              </a:spcBef>
              <a:buFont typeface="+mj-lt"/>
              <a:buAutoNum type="arabicPeriod"/>
            </a:pPr>
            <a:endParaRPr lang="en-US" sz="800" b="0" dirty="0" smtClean="0"/>
          </a:p>
          <a:p>
            <a:pPr marL="1371600" lvl="2" indent="-457200">
              <a:lnSpc>
                <a:spcPct val="110000"/>
              </a:lnSpc>
              <a:spcBef>
                <a:spcPts val="0"/>
              </a:spcBef>
              <a:buFont typeface="+mj-lt"/>
              <a:buAutoNum type="arabicPeriod"/>
            </a:pPr>
            <a:r>
              <a:rPr lang="en-US" sz="2100" b="0" dirty="0" smtClean="0"/>
              <a:t>Teach them better ways to get those reinforcers</a:t>
            </a:r>
          </a:p>
          <a:p>
            <a:pPr lvl="2">
              <a:lnSpc>
                <a:spcPct val="110000"/>
              </a:lnSpc>
              <a:spcBef>
                <a:spcPts val="0"/>
              </a:spcBef>
              <a:buFont typeface="+mj-lt"/>
              <a:buNone/>
            </a:pPr>
            <a:endParaRPr lang="en-US" sz="800" b="0" dirty="0" smtClean="0"/>
          </a:p>
          <a:p>
            <a:pPr marL="1371600" lvl="2" indent="-457200">
              <a:lnSpc>
                <a:spcPct val="110000"/>
              </a:lnSpc>
              <a:spcBef>
                <a:spcPts val="0"/>
              </a:spcBef>
              <a:buFont typeface="+mj-lt"/>
              <a:buAutoNum type="arabicPeriod"/>
            </a:pPr>
            <a:r>
              <a:rPr lang="en-US" sz="2100" b="0" dirty="0" smtClean="0"/>
              <a:t>Teach them to handle when they can’t have those reinforcers</a:t>
            </a:r>
          </a:p>
          <a:p>
            <a:pPr marL="1371600" lvl="2" indent="-457200">
              <a:lnSpc>
                <a:spcPct val="110000"/>
              </a:lnSpc>
              <a:spcBef>
                <a:spcPts val="0"/>
              </a:spcBef>
              <a:buFont typeface="+mj-lt"/>
              <a:buAutoNum type="arabicPeriod"/>
            </a:pPr>
            <a:endParaRPr lang="en-US" sz="2100" b="0" dirty="0" smtClean="0"/>
          </a:p>
          <a:p>
            <a:pPr marL="1371600" lvl="2" indent="-457200">
              <a:lnSpc>
                <a:spcPct val="110000"/>
              </a:lnSpc>
              <a:spcBef>
                <a:spcPts val="0"/>
              </a:spcBef>
              <a:buFont typeface="+mj-lt"/>
              <a:buAutoNum type="arabicPeriod"/>
            </a:pPr>
            <a:r>
              <a:rPr lang="en-US" sz="2100" b="0" dirty="0" smtClean="0"/>
              <a:t>Train others how to continue with these teachings</a:t>
            </a:r>
            <a:endParaRPr lang="en-US" dirty="0" smtClean="0">
              <a:cs typeface="Times New Roman" pitchFamily="18" charset="0"/>
            </a:endParaRPr>
          </a:p>
        </p:txBody>
      </p:sp>
    </p:spTree>
    <p:extLst>
      <p:ext uri="{BB962C8B-B14F-4D97-AF65-F5344CB8AC3E}">
        <p14:creationId xmlns:p14="http://schemas.microsoft.com/office/powerpoint/2010/main" val="53762199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06488" y="696913"/>
            <a:ext cx="4646612" cy="3486150"/>
          </a:xfrm>
          <a:ln/>
        </p:spPr>
      </p:sp>
      <p:sp>
        <p:nvSpPr>
          <p:cNvPr id="58371" name="Rectangle 3"/>
          <p:cNvSpPr>
            <a:spLocks noGrp="1" noChangeArrowheads="1"/>
          </p:cNvSpPr>
          <p:nvPr>
            <p:ph type="body" idx="1"/>
          </p:nvPr>
        </p:nvSpPr>
        <p:spPr>
          <a:xfrm>
            <a:off x="105228" y="4194631"/>
            <a:ext cx="6629400" cy="5029200"/>
          </a:xfrm>
          <a:noFill/>
          <a:ln w="9525"/>
        </p:spPr>
        <p:txBody>
          <a:bodyPr>
            <a:noAutofit/>
          </a:bodyPr>
          <a:lstStyle/>
          <a:p>
            <a:r>
              <a:rPr lang="en-US" dirty="0" smtClean="0">
                <a:cs typeface="Times New Roman" pitchFamily="18" charset="0"/>
              </a:rPr>
              <a:t>Useful for teaching skills</a:t>
            </a:r>
          </a:p>
        </p:txBody>
      </p:sp>
    </p:spTree>
    <p:extLst>
      <p:ext uri="{BB962C8B-B14F-4D97-AF65-F5344CB8AC3E}">
        <p14:creationId xmlns:p14="http://schemas.microsoft.com/office/powerpoint/2010/main" val="429144606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06488" y="696913"/>
            <a:ext cx="4646612" cy="3486150"/>
          </a:xfrm>
          <a:ln/>
        </p:spPr>
      </p:sp>
      <p:sp>
        <p:nvSpPr>
          <p:cNvPr id="58371" name="Rectangle 3"/>
          <p:cNvSpPr>
            <a:spLocks noGrp="1" noChangeArrowheads="1"/>
          </p:cNvSpPr>
          <p:nvPr>
            <p:ph type="body" idx="1"/>
          </p:nvPr>
        </p:nvSpPr>
        <p:spPr>
          <a:xfrm>
            <a:off x="105228" y="4194631"/>
            <a:ext cx="6629400" cy="5029200"/>
          </a:xfrm>
          <a:noFill/>
          <a:ln w="9525"/>
        </p:spPr>
        <p:txBody>
          <a:bodyPr>
            <a:noAutofit/>
          </a:bodyPr>
          <a:lstStyle/>
          <a:p>
            <a:pPr>
              <a:lnSpc>
                <a:spcPct val="110000"/>
              </a:lnSpc>
              <a:spcBef>
                <a:spcPts val="0"/>
              </a:spcBef>
            </a:pPr>
            <a:r>
              <a:rPr lang="en-US" b="0" dirty="0" smtClean="0">
                <a:solidFill>
                  <a:srgbClr val="C00000"/>
                </a:solidFill>
              </a:rPr>
              <a:t>The</a:t>
            </a:r>
            <a:r>
              <a:rPr lang="en-US" b="0" baseline="0" dirty="0" smtClean="0">
                <a:solidFill>
                  <a:srgbClr val="C00000"/>
                </a:solidFill>
              </a:rPr>
              <a:t> s</a:t>
            </a:r>
            <a:r>
              <a:rPr lang="en-US" b="0" dirty="0" smtClean="0">
                <a:solidFill>
                  <a:srgbClr val="C00000"/>
                </a:solidFill>
              </a:rPr>
              <a:t>olution is simple to describe but more complex in execution</a:t>
            </a:r>
          </a:p>
          <a:p>
            <a:pPr>
              <a:lnSpc>
                <a:spcPct val="110000"/>
              </a:lnSpc>
              <a:spcBef>
                <a:spcPts val="0"/>
              </a:spcBef>
            </a:pPr>
            <a:endParaRPr lang="en-US" sz="800" b="0" dirty="0" smtClean="0">
              <a:solidFill>
                <a:srgbClr val="C00000"/>
              </a:solidFill>
            </a:endParaRPr>
          </a:p>
          <a:p>
            <a:pPr lvl="1">
              <a:lnSpc>
                <a:spcPct val="110000"/>
              </a:lnSpc>
              <a:spcBef>
                <a:spcPts val="0"/>
              </a:spcBef>
            </a:pPr>
            <a:r>
              <a:rPr lang="en-US" sz="2200" b="0" dirty="0" smtClean="0"/>
              <a:t>The specific skills of a board certified behavior analyst are often needed. The good news is that the number of certified</a:t>
            </a:r>
            <a:r>
              <a:rPr lang="en-US" sz="2200" b="0" baseline="0" dirty="0" smtClean="0"/>
              <a:t> behavior analysts is growing at a fast rate. The bad news is that there are still way too few behavior analysts in places where parents go for help with their son or daughter who is engaging in severe problem behavior.</a:t>
            </a:r>
            <a:endParaRPr lang="en-US" sz="2200" b="0" dirty="0" smtClean="0"/>
          </a:p>
          <a:p>
            <a:pPr lvl="1">
              <a:lnSpc>
                <a:spcPct val="110000"/>
              </a:lnSpc>
              <a:spcBef>
                <a:spcPts val="0"/>
              </a:spcBef>
            </a:pPr>
            <a:endParaRPr lang="en-US" sz="800" b="0" dirty="0" smtClean="0"/>
          </a:p>
          <a:p>
            <a:pPr lvl="1">
              <a:lnSpc>
                <a:spcPct val="110000"/>
              </a:lnSpc>
              <a:spcBef>
                <a:spcPts val="0"/>
              </a:spcBef>
            </a:pPr>
            <a:r>
              <a:rPr lang="en-US" sz="2200" b="0" dirty="0" smtClean="0"/>
              <a:t>It follows then that we need more and better training programs and we need hospitals that embrace behavior analysis.</a:t>
            </a:r>
          </a:p>
          <a:p>
            <a:endParaRPr lang="en-US" b="0" dirty="0" smtClean="0">
              <a:cs typeface="Times New Roman" pitchFamily="18" charset="0"/>
            </a:endParaRPr>
          </a:p>
        </p:txBody>
      </p:sp>
    </p:spTree>
    <p:extLst>
      <p:ext uri="{BB962C8B-B14F-4D97-AF65-F5344CB8AC3E}">
        <p14:creationId xmlns:p14="http://schemas.microsoft.com/office/powerpoint/2010/main" val="20448796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06488" y="696913"/>
            <a:ext cx="4646612" cy="3486150"/>
          </a:xfrm>
          <a:ln/>
        </p:spPr>
      </p:sp>
      <p:sp>
        <p:nvSpPr>
          <p:cNvPr id="58371" name="Rectangle 3"/>
          <p:cNvSpPr>
            <a:spLocks noGrp="1" noChangeArrowheads="1"/>
          </p:cNvSpPr>
          <p:nvPr>
            <p:ph type="body" idx="1"/>
          </p:nvPr>
        </p:nvSpPr>
        <p:spPr>
          <a:xfrm>
            <a:off x="105228" y="4194631"/>
            <a:ext cx="6629400" cy="5029200"/>
          </a:xfrm>
          <a:noFill/>
          <a:ln w="9525"/>
        </p:spPr>
        <p:txBody>
          <a:bodyPr>
            <a:noAutofit/>
          </a:bodyPr>
          <a:lstStyle/>
          <a:p>
            <a:r>
              <a:rPr lang="en-US" dirty="0" smtClean="0">
                <a:cs typeface="Times New Roman" pitchFamily="18" charset="0"/>
              </a:rPr>
              <a:t>It should</a:t>
            </a:r>
            <a:r>
              <a:rPr lang="en-US" baseline="0" dirty="0" smtClean="0">
                <a:cs typeface="Times New Roman" pitchFamily="18" charset="0"/>
              </a:rPr>
              <a:t> not come as a surprise that a</a:t>
            </a:r>
            <a:r>
              <a:rPr lang="en-US" dirty="0" smtClean="0">
                <a:cs typeface="Times New Roman" pitchFamily="18" charset="0"/>
              </a:rPr>
              <a:t>ll of these children were being medicated</a:t>
            </a:r>
            <a:r>
              <a:rPr lang="en-US" baseline="0" dirty="0" smtClean="0">
                <a:cs typeface="Times New Roman" pitchFamily="18" charset="0"/>
              </a:rPr>
              <a:t> to address their problem behavior (</a:t>
            </a:r>
            <a:r>
              <a:rPr lang="en-US" baseline="0" dirty="0" err="1" smtClean="0">
                <a:cs typeface="Times New Roman" pitchFamily="18" charset="0"/>
              </a:rPr>
              <a:t>risperidol</a:t>
            </a:r>
            <a:r>
              <a:rPr lang="en-US" baseline="0" dirty="0" smtClean="0">
                <a:cs typeface="Times New Roman" pitchFamily="18" charset="0"/>
              </a:rPr>
              <a:t>, clonidine, </a:t>
            </a:r>
            <a:r>
              <a:rPr lang="en-US" baseline="0" dirty="0" err="1" smtClean="0">
                <a:cs typeface="Times New Roman" pitchFamily="18" charset="0"/>
              </a:rPr>
              <a:t>nuerontin</a:t>
            </a:r>
            <a:r>
              <a:rPr lang="en-US" baseline="0" dirty="0" smtClean="0">
                <a:cs typeface="Times New Roman" pitchFamily="18" charset="0"/>
              </a:rPr>
              <a:t>, </a:t>
            </a:r>
            <a:r>
              <a:rPr lang="en-US" baseline="0" dirty="0" err="1" smtClean="0">
                <a:cs typeface="Times New Roman" pitchFamily="18" charset="0"/>
              </a:rPr>
              <a:t>tegretol</a:t>
            </a:r>
            <a:r>
              <a:rPr lang="en-US" baseline="0" dirty="0" smtClean="0">
                <a:cs typeface="Times New Roman" pitchFamily="18" charset="0"/>
              </a:rPr>
              <a:t>, &amp; </a:t>
            </a:r>
            <a:r>
              <a:rPr lang="en-US" baseline="0" dirty="0" err="1" smtClean="0">
                <a:cs typeface="Times New Roman" pitchFamily="18" charset="0"/>
              </a:rPr>
              <a:t>adderal</a:t>
            </a:r>
            <a:r>
              <a:rPr lang="en-US" baseline="0" dirty="0" smtClean="0">
                <a:cs typeface="Times New Roman" pitchFamily="18" charset="0"/>
              </a:rPr>
              <a:t>). The parents and their physicians agreed to safely eliminate the medications prior to starting the assessment process in our clinic.</a:t>
            </a:r>
          </a:p>
          <a:p>
            <a:endParaRPr lang="en-US" baseline="0" dirty="0" smtClean="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cs typeface="Times New Roman" pitchFamily="18" charset="0"/>
              </a:rPr>
              <a:t>These experiences, plus many others, in addition to careful reviews of the pharmacological literature for problem behavior associated with autism reveals that: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b="0" baseline="0" dirty="0" smtClean="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b="0" dirty="0" smtClean="0"/>
              <a:t>Medication is not the solution for meltdowns, aggression, or the self-injury exhibited by children with autism</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b="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400" b="0" dirty="0" smtClean="0"/>
              <a:t>There</a:t>
            </a:r>
            <a:r>
              <a:rPr lang="en-US" sz="1400" b="0" baseline="0" dirty="0" smtClean="0"/>
              <a:t> is </a:t>
            </a:r>
            <a:r>
              <a:rPr lang="en-US" sz="2200" b="0" baseline="0" dirty="0" smtClean="0"/>
              <a:t>n</a:t>
            </a:r>
            <a:r>
              <a:rPr lang="en-US" sz="2200" b="0" dirty="0" smtClean="0"/>
              <a:t>o </a:t>
            </a:r>
            <a:r>
              <a:rPr lang="en-US" sz="2200" b="1" dirty="0" smtClean="0"/>
              <a:t>good evidence </a:t>
            </a:r>
            <a:r>
              <a:rPr lang="en-US" sz="2200" b="0" dirty="0" smtClean="0"/>
              <a:t>for medication decreasing problem behavior </a:t>
            </a:r>
            <a:r>
              <a:rPr lang="en-US" sz="2200" b="0" i="1" dirty="0" smtClean="0"/>
              <a:t>while</a:t>
            </a:r>
            <a:r>
              <a:rPr lang="en-US" sz="2200" b="0" dirty="0" smtClean="0"/>
              <a:t> strengthening socially desirable alternatives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2200" b="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2100" b="0" dirty="0" smtClean="0"/>
              <a:t>When there are </a:t>
            </a:r>
            <a:r>
              <a:rPr lang="en-US" sz="2100" b="0" i="1" dirty="0" smtClean="0"/>
              <a:t>demonstrated</a:t>
            </a:r>
            <a:r>
              <a:rPr lang="en-US" sz="2100" b="0" dirty="0" smtClean="0"/>
              <a:t> positive effects, they are merely </a:t>
            </a:r>
            <a:r>
              <a:rPr lang="en-US" sz="2100" b="0" i="1" dirty="0" smtClean="0"/>
              <a:t>statistically</a:t>
            </a:r>
            <a:r>
              <a:rPr lang="en-US" sz="2100" b="0" dirty="0" smtClean="0"/>
              <a:t> significant changes in </a:t>
            </a:r>
            <a:r>
              <a:rPr lang="en-US" sz="2100" b="0" i="1" dirty="0" smtClean="0"/>
              <a:t>reported</a:t>
            </a:r>
            <a:r>
              <a:rPr lang="en-US" sz="2100" b="0" dirty="0" smtClean="0"/>
              <a:t> levels of problem behavior of </a:t>
            </a:r>
            <a:r>
              <a:rPr lang="en-US" sz="2100" b="0" i="1" dirty="0" smtClean="0"/>
              <a:t>unknown social significance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2100" b="0" i="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0" dirty="0" smtClean="0"/>
              <a:t>and those effects probably represent lethargy or enhanced placebo effects; we await properly controlled studies and comparative analyses.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dirty="0" smtClean="0">
              <a:solidFill>
                <a:srgbClr val="2505AD"/>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0" dirty="0" smtClean="0">
                <a:solidFill>
                  <a:srgbClr val="2505AD"/>
                </a:solidFill>
              </a:rPr>
              <a:t>Our own analysis is limited at this point</a:t>
            </a:r>
            <a:r>
              <a:rPr lang="en-US" b="0" baseline="0" dirty="0" smtClean="0">
                <a:solidFill>
                  <a:srgbClr val="2505AD"/>
                </a:solidFill>
              </a:rPr>
              <a:t> by lack of long term follow up data and an absence of demonstrated effects on more global measures of functioning. We hope to incorporate these measurement additions in future efforts as we scale up this research to practice line of inquiry.</a:t>
            </a:r>
            <a:endParaRPr lang="en-US" b="0" dirty="0" smtClean="0">
              <a:solidFill>
                <a:srgbClr val="2505AD"/>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b="0" dirty="0" smtClean="0"/>
          </a:p>
          <a:p>
            <a:pPr algn="l"/>
            <a:endParaRPr lang="en-US" b="0" dirty="0" smtClean="0">
              <a:cs typeface="Times New Roman" pitchFamily="18" charset="0"/>
            </a:endParaRPr>
          </a:p>
        </p:txBody>
      </p:sp>
    </p:spTree>
    <p:extLst>
      <p:ext uri="{BB962C8B-B14F-4D97-AF65-F5344CB8AC3E}">
        <p14:creationId xmlns:p14="http://schemas.microsoft.com/office/powerpoint/2010/main" val="291836053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06488" y="696913"/>
            <a:ext cx="4646612" cy="3486150"/>
          </a:xfrm>
          <a:ln/>
        </p:spPr>
      </p:sp>
      <p:sp>
        <p:nvSpPr>
          <p:cNvPr id="58371" name="Rectangle 3"/>
          <p:cNvSpPr>
            <a:spLocks noGrp="1" noChangeArrowheads="1"/>
          </p:cNvSpPr>
          <p:nvPr>
            <p:ph type="body" idx="1"/>
          </p:nvPr>
        </p:nvSpPr>
        <p:spPr>
          <a:xfrm>
            <a:off x="105228" y="4194631"/>
            <a:ext cx="6629400" cy="5029200"/>
          </a:xfrm>
          <a:noFill/>
          <a:ln w="9525"/>
        </p:spPr>
        <p:txBody>
          <a:bodyPr>
            <a:noAutofit/>
          </a:bodyPr>
          <a:lstStyle/>
          <a:p>
            <a:r>
              <a:rPr lang="en-US" dirty="0" smtClean="0">
                <a:cs typeface="Times New Roman" pitchFamily="18" charset="0"/>
              </a:rPr>
              <a:t>It should</a:t>
            </a:r>
            <a:r>
              <a:rPr lang="en-US" baseline="0" dirty="0" smtClean="0">
                <a:cs typeface="Times New Roman" pitchFamily="18" charset="0"/>
              </a:rPr>
              <a:t> not come as a surprise that a</a:t>
            </a:r>
            <a:r>
              <a:rPr lang="en-US" dirty="0" smtClean="0">
                <a:cs typeface="Times New Roman" pitchFamily="18" charset="0"/>
              </a:rPr>
              <a:t>ll of these children were being medicated</a:t>
            </a:r>
            <a:r>
              <a:rPr lang="en-US" baseline="0" dirty="0" smtClean="0">
                <a:cs typeface="Times New Roman" pitchFamily="18" charset="0"/>
              </a:rPr>
              <a:t> to address their problem behavior (</a:t>
            </a:r>
            <a:r>
              <a:rPr lang="en-US" baseline="0" dirty="0" err="1" smtClean="0">
                <a:cs typeface="Times New Roman" pitchFamily="18" charset="0"/>
              </a:rPr>
              <a:t>risperidol</a:t>
            </a:r>
            <a:r>
              <a:rPr lang="en-US" baseline="0" dirty="0" smtClean="0">
                <a:cs typeface="Times New Roman" pitchFamily="18" charset="0"/>
              </a:rPr>
              <a:t>, clonidine, </a:t>
            </a:r>
            <a:r>
              <a:rPr lang="en-US" baseline="0" dirty="0" err="1" smtClean="0">
                <a:cs typeface="Times New Roman" pitchFamily="18" charset="0"/>
              </a:rPr>
              <a:t>nuerontin</a:t>
            </a:r>
            <a:r>
              <a:rPr lang="en-US" baseline="0" dirty="0" smtClean="0">
                <a:cs typeface="Times New Roman" pitchFamily="18" charset="0"/>
              </a:rPr>
              <a:t>, </a:t>
            </a:r>
            <a:r>
              <a:rPr lang="en-US" baseline="0" dirty="0" err="1" smtClean="0">
                <a:cs typeface="Times New Roman" pitchFamily="18" charset="0"/>
              </a:rPr>
              <a:t>tegretol</a:t>
            </a:r>
            <a:r>
              <a:rPr lang="en-US" baseline="0" dirty="0" smtClean="0">
                <a:cs typeface="Times New Roman" pitchFamily="18" charset="0"/>
              </a:rPr>
              <a:t>, &amp; </a:t>
            </a:r>
            <a:r>
              <a:rPr lang="en-US" baseline="0" dirty="0" err="1" smtClean="0">
                <a:cs typeface="Times New Roman" pitchFamily="18" charset="0"/>
              </a:rPr>
              <a:t>adderal</a:t>
            </a:r>
            <a:r>
              <a:rPr lang="en-US" baseline="0" dirty="0" smtClean="0">
                <a:cs typeface="Times New Roman" pitchFamily="18" charset="0"/>
              </a:rPr>
              <a:t>). The parents and their physicians agreed to safely eliminate the medications prior to starting the assessment process in our clinic.</a:t>
            </a:r>
          </a:p>
          <a:p>
            <a:endParaRPr lang="en-US" baseline="0" dirty="0" smtClean="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cs typeface="Times New Roman" pitchFamily="18" charset="0"/>
              </a:rPr>
              <a:t>These experiences, plus many others, in addition to careful reviews of the pharmacological literature for problem behavior associated with autism reveals that: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b="0" baseline="0" dirty="0" smtClean="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b="0" dirty="0" smtClean="0"/>
              <a:t>Medication is not the solution for meltdowns, aggression, or the self-injury exhibited by children with autism</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b="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400" b="0" dirty="0" smtClean="0"/>
              <a:t>There</a:t>
            </a:r>
            <a:r>
              <a:rPr lang="en-US" sz="1400" b="0" baseline="0" dirty="0" smtClean="0"/>
              <a:t> is </a:t>
            </a:r>
            <a:r>
              <a:rPr lang="en-US" sz="2200" b="0" baseline="0" dirty="0" smtClean="0"/>
              <a:t>n</a:t>
            </a:r>
            <a:r>
              <a:rPr lang="en-US" sz="2200" b="0" dirty="0" smtClean="0"/>
              <a:t>o </a:t>
            </a:r>
            <a:r>
              <a:rPr lang="en-US" sz="2200" b="1" dirty="0" smtClean="0"/>
              <a:t>good evidence </a:t>
            </a:r>
            <a:r>
              <a:rPr lang="en-US" sz="2200" b="0" dirty="0" smtClean="0"/>
              <a:t>for medication decreasing problem behavior </a:t>
            </a:r>
            <a:r>
              <a:rPr lang="en-US" sz="2200" b="0" i="1" dirty="0" smtClean="0"/>
              <a:t>while</a:t>
            </a:r>
            <a:r>
              <a:rPr lang="en-US" sz="2200" b="0" dirty="0" smtClean="0"/>
              <a:t> strengthening socially desirable alternatives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2200" b="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2100" b="0" dirty="0" smtClean="0"/>
              <a:t>When there are </a:t>
            </a:r>
            <a:r>
              <a:rPr lang="en-US" sz="2100" b="0" i="1" dirty="0" smtClean="0"/>
              <a:t>demonstrated</a:t>
            </a:r>
            <a:r>
              <a:rPr lang="en-US" sz="2100" b="0" dirty="0" smtClean="0"/>
              <a:t> positive effects, they are merely </a:t>
            </a:r>
            <a:r>
              <a:rPr lang="en-US" sz="2100" b="0" i="1" dirty="0" smtClean="0"/>
              <a:t>statistically</a:t>
            </a:r>
            <a:r>
              <a:rPr lang="en-US" sz="2100" b="0" dirty="0" smtClean="0"/>
              <a:t> significant changes in </a:t>
            </a:r>
            <a:r>
              <a:rPr lang="en-US" sz="2100" b="0" i="1" dirty="0" smtClean="0"/>
              <a:t>reported</a:t>
            </a:r>
            <a:r>
              <a:rPr lang="en-US" sz="2100" b="0" dirty="0" smtClean="0"/>
              <a:t> levels of problem behavior of </a:t>
            </a:r>
            <a:r>
              <a:rPr lang="en-US" sz="2100" b="0" i="1" dirty="0" smtClean="0"/>
              <a:t>unknown social significance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2100" b="0" i="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0" dirty="0" smtClean="0"/>
              <a:t>and those effects probably represent lethargy or enhanced placebo effects; we await properly controlled studies and comparative analyses.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dirty="0" smtClean="0">
              <a:solidFill>
                <a:srgbClr val="2505AD"/>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0" dirty="0" smtClean="0">
                <a:solidFill>
                  <a:srgbClr val="2505AD"/>
                </a:solidFill>
              </a:rPr>
              <a:t>Our own analysis is limited at this point</a:t>
            </a:r>
            <a:r>
              <a:rPr lang="en-US" b="0" baseline="0" dirty="0" smtClean="0">
                <a:solidFill>
                  <a:srgbClr val="2505AD"/>
                </a:solidFill>
              </a:rPr>
              <a:t> by lack of long term follow up data and an absence of demonstrated effects on more global measures of functioning. We hope to incorporate these measurement additions in future efforts as we scale up this research to practice line of inquiry.</a:t>
            </a:r>
            <a:endParaRPr lang="en-US" b="0" dirty="0" smtClean="0">
              <a:solidFill>
                <a:srgbClr val="2505AD"/>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b="0" dirty="0" smtClean="0"/>
          </a:p>
          <a:p>
            <a:pPr algn="l"/>
            <a:endParaRPr lang="en-US" b="0" dirty="0" smtClean="0">
              <a:cs typeface="Times New Roman" pitchFamily="18" charset="0"/>
            </a:endParaRPr>
          </a:p>
        </p:txBody>
      </p:sp>
    </p:spTree>
    <p:extLst>
      <p:ext uri="{BB962C8B-B14F-4D97-AF65-F5344CB8AC3E}">
        <p14:creationId xmlns:p14="http://schemas.microsoft.com/office/powerpoint/2010/main" val="37510894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06488" y="696913"/>
            <a:ext cx="4646612" cy="3486150"/>
          </a:xfrm>
          <a:ln/>
        </p:spPr>
      </p:sp>
      <p:sp>
        <p:nvSpPr>
          <p:cNvPr id="58371" name="Rectangle 3"/>
          <p:cNvSpPr>
            <a:spLocks noGrp="1" noChangeArrowheads="1"/>
          </p:cNvSpPr>
          <p:nvPr>
            <p:ph type="body" idx="1"/>
          </p:nvPr>
        </p:nvSpPr>
        <p:spPr>
          <a:xfrm>
            <a:off x="105228" y="4194631"/>
            <a:ext cx="6629400" cy="5029200"/>
          </a:xfrm>
          <a:noFill/>
          <a:ln w="9525"/>
        </p:spPr>
        <p:txBody>
          <a:bodyPr>
            <a:noAutofit/>
          </a:bodyPr>
          <a:lstStyle/>
          <a:p>
            <a:r>
              <a:rPr lang="en-US" dirty="0" smtClean="0">
                <a:cs typeface="Times New Roman" pitchFamily="18" charset="0"/>
              </a:rPr>
              <a:t>It should</a:t>
            </a:r>
            <a:r>
              <a:rPr lang="en-US" baseline="0" dirty="0" smtClean="0">
                <a:cs typeface="Times New Roman" pitchFamily="18" charset="0"/>
              </a:rPr>
              <a:t> not come as a surprise that a</a:t>
            </a:r>
            <a:r>
              <a:rPr lang="en-US" dirty="0" smtClean="0">
                <a:cs typeface="Times New Roman" pitchFamily="18" charset="0"/>
              </a:rPr>
              <a:t>ll of these children were being medicated</a:t>
            </a:r>
            <a:r>
              <a:rPr lang="en-US" baseline="0" dirty="0" smtClean="0">
                <a:cs typeface="Times New Roman" pitchFamily="18" charset="0"/>
              </a:rPr>
              <a:t> to address their problem behavior (</a:t>
            </a:r>
            <a:r>
              <a:rPr lang="en-US" baseline="0" dirty="0" err="1" smtClean="0">
                <a:cs typeface="Times New Roman" pitchFamily="18" charset="0"/>
              </a:rPr>
              <a:t>risperidol</a:t>
            </a:r>
            <a:r>
              <a:rPr lang="en-US" baseline="0" dirty="0" smtClean="0">
                <a:cs typeface="Times New Roman" pitchFamily="18" charset="0"/>
              </a:rPr>
              <a:t>, clonidine, </a:t>
            </a:r>
            <a:r>
              <a:rPr lang="en-US" baseline="0" dirty="0" err="1" smtClean="0">
                <a:cs typeface="Times New Roman" pitchFamily="18" charset="0"/>
              </a:rPr>
              <a:t>nuerontin</a:t>
            </a:r>
            <a:r>
              <a:rPr lang="en-US" baseline="0" dirty="0" smtClean="0">
                <a:cs typeface="Times New Roman" pitchFamily="18" charset="0"/>
              </a:rPr>
              <a:t>, </a:t>
            </a:r>
            <a:r>
              <a:rPr lang="en-US" baseline="0" dirty="0" err="1" smtClean="0">
                <a:cs typeface="Times New Roman" pitchFamily="18" charset="0"/>
              </a:rPr>
              <a:t>tegretol</a:t>
            </a:r>
            <a:r>
              <a:rPr lang="en-US" baseline="0" dirty="0" smtClean="0">
                <a:cs typeface="Times New Roman" pitchFamily="18" charset="0"/>
              </a:rPr>
              <a:t>, &amp; </a:t>
            </a:r>
            <a:r>
              <a:rPr lang="en-US" baseline="0" dirty="0" err="1" smtClean="0">
                <a:cs typeface="Times New Roman" pitchFamily="18" charset="0"/>
              </a:rPr>
              <a:t>adderal</a:t>
            </a:r>
            <a:r>
              <a:rPr lang="en-US" baseline="0" dirty="0" smtClean="0">
                <a:cs typeface="Times New Roman" pitchFamily="18" charset="0"/>
              </a:rPr>
              <a:t>). The parents and their physicians agreed to safely eliminate the medications prior to starting the assessment process in our clinic.</a:t>
            </a:r>
          </a:p>
          <a:p>
            <a:endParaRPr lang="en-US" baseline="0" dirty="0" smtClean="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cs typeface="Times New Roman" pitchFamily="18" charset="0"/>
              </a:rPr>
              <a:t>These experiences, plus many others, in addition to careful reviews of the pharmacological literature for problem behavior associated with autism reveals that: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b="0" baseline="0" dirty="0" smtClean="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b="0" dirty="0" smtClean="0"/>
              <a:t>Medication is not the solution for meltdowns, aggression, or the self-injury exhibited by children with autism</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b="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400" b="0" dirty="0" smtClean="0"/>
              <a:t>There</a:t>
            </a:r>
            <a:r>
              <a:rPr lang="en-US" sz="1400" b="0" baseline="0" dirty="0" smtClean="0"/>
              <a:t> is </a:t>
            </a:r>
            <a:r>
              <a:rPr lang="en-US" sz="2200" b="0" baseline="0" dirty="0" smtClean="0"/>
              <a:t>n</a:t>
            </a:r>
            <a:r>
              <a:rPr lang="en-US" sz="2200" b="0" dirty="0" smtClean="0"/>
              <a:t>o </a:t>
            </a:r>
            <a:r>
              <a:rPr lang="en-US" sz="2200" b="1" dirty="0" smtClean="0"/>
              <a:t>good evidence </a:t>
            </a:r>
            <a:r>
              <a:rPr lang="en-US" sz="2200" b="0" dirty="0" smtClean="0"/>
              <a:t>for medication decreasing problem behavior </a:t>
            </a:r>
            <a:r>
              <a:rPr lang="en-US" sz="2200" b="0" i="1" dirty="0" smtClean="0"/>
              <a:t>while</a:t>
            </a:r>
            <a:r>
              <a:rPr lang="en-US" sz="2200" b="0" dirty="0" smtClean="0"/>
              <a:t> strengthening socially desirable alternatives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2200" b="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2100" b="0" dirty="0" smtClean="0"/>
              <a:t>When there are </a:t>
            </a:r>
            <a:r>
              <a:rPr lang="en-US" sz="2100" b="0" i="1" dirty="0" smtClean="0"/>
              <a:t>demonstrated</a:t>
            </a:r>
            <a:r>
              <a:rPr lang="en-US" sz="2100" b="0" dirty="0" smtClean="0"/>
              <a:t> positive effects, they are merely </a:t>
            </a:r>
            <a:r>
              <a:rPr lang="en-US" sz="2100" b="0" i="1" dirty="0" smtClean="0"/>
              <a:t>statistically</a:t>
            </a:r>
            <a:r>
              <a:rPr lang="en-US" sz="2100" b="0" dirty="0" smtClean="0"/>
              <a:t> significant changes in </a:t>
            </a:r>
            <a:r>
              <a:rPr lang="en-US" sz="2100" b="0" i="1" dirty="0" smtClean="0"/>
              <a:t>reported</a:t>
            </a:r>
            <a:r>
              <a:rPr lang="en-US" sz="2100" b="0" dirty="0" smtClean="0"/>
              <a:t> levels of problem behavior of </a:t>
            </a:r>
            <a:r>
              <a:rPr lang="en-US" sz="2100" b="0" i="1" dirty="0" smtClean="0"/>
              <a:t>unknown social significance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2100" b="0" i="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0" dirty="0" smtClean="0"/>
              <a:t>and those effects probably represent lethargy or enhanced placebo effects; we await properly controlled studies and comparative analyses.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dirty="0" smtClean="0">
              <a:solidFill>
                <a:srgbClr val="2505AD"/>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0" dirty="0" smtClean="0">
                <a:solidFill>
                  <a:srgbClr val="2505AD"/>
                </a:solidFill>
              </a:rPr>
              <a:t>Our own analysis is limited at this point</a:t>
            </a:r>
            <a:r>
              <a:rPr lang="en-US" b="0" baseline="0" dirty="0" smtClean="0">
                <a:solidFill>
                  <a:srgbClr val="2505AD"/>
                </a:solidFill>
              </a:rPr>
              <a:t> by lack of long term follow up data and an absence of demonstrated effects on more global measures of functioning. We hope to incorporate these measurement additions in future efforts as we scale up this research to practice line of inquiry.</a:t>
            </a:r>
            <a:endParaRPr lang="en-US" b="0" dirty="0" smtClean="0">
              <a:solidFill>
                <a:srgbClr val="2505AD"/>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b="0" dirty="0" smtClean="0"/>
          </a:p>
          <a:p>
            <a:pPr algn="l"/>
            <a:endParaRPr lang="en-US" b="0" dirty="0" smtClean="0">
              <a:cs typeface="Times New Roman" pitchFamily="18" charset="0"/>
            </a:endParaRPr>
          </a:p>
        </p:txBody>
      </p:sp>
    </p:spTree>
    <p:extLst>
      <p:ext uri="{BB962C8B-B14F-4D97-AF65-F5344CB8AC3E}">
        <p14:creationId xmlns:p14="http://schemas.microsoft.com/office/powerpoint/2010/main" val="1554928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06488" y="696913"/>
            <a:ext cx="4646612" cy="3486150"/>
          </a:xfrm>
          <a:ln/>
        </p:spPr>
      </p:sp>
      <p:sp>
        <p:nvSpPr>
          <p:cNvPr id="58371" name="Rectangle 3"/>
          <p:cNvSpPr>
            <a:spLocks noGrp="1" noChangeArrowheads="1"/>
          </p:cNvSpPr>
          <p:nvPr>
            <p:ph type="body" idx="1"/>
          </p:nvPr>
        </p:nvSpPr>
        <p:spPr>
          <a:xfrm>
            <a:off x="105228" y="4194631"/>
            <a:ext cx="6629400" cy="5029200"/>
          </a:xfrm>
          <a:noFill/>
          <a:ln w="9525"/>
        </p:spPr>
        <p:txBody>
          <a:bodyPr>
            <a:no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cs typeface="Times New Roman" pitchFamily="18" charset="0"/>
              </a:rPr>
              <a:t> </a:t>
            </a:r>
            <a:r>
              <a:rPr lang="en-US" sz="1400" dirty="0" smtClean="0"/>
              <a:t>Greater recognition of and support for highly efficacious functional assessment and treatment processes is probably dependent on the inclusion of these additional measures within randomized controlled trials in future research. </a:t>
            </a:r>
          </a:p>
          <a:p>
            <a:endParaRPr lang="en-US" baseline="0" dirty="0" smtClean="0">
              <a:cs typeface="Times New Roman" pitchFamily="18" charset="0"/>
            </a:endParaRPr>
          </a:p>
          <a:p>
            <a:r>
              <a:rPr lang="en-US" baseline="0" dirty="0" smtClean="0">
                <a:cs typeface="Times New Roman" pitchFamily="18" charset="0"/>
              </a:rPr>
              <a:t> </a:t>
            </a:r>
            <a:endParaRPr lang="en-US" b="0" dirty="0" smtClean="0">
              <a:cs typeface="Times New Roman" pitchFamily="18" charset="0"/>
            </a:endParaRPr>
          </a:p>
        </p:txBody>
      </p:sp>
    </p:spTree>
    <p:extLst>
      <p:ext uri="{BB962C8B-B14F-4D97-AF65-F5344CB8AC3E}">
        <p14:creationId xmlns:p14="http://schemas.microsoft.com/office/powerpoint/2010/main" val="31369488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06488" y="696913"/>
            <a:ext cx="4646612" cy="3486150"/>
          </a:xfrm>
          <a:ln/>
        </p:spPr>
      </p:sp>
      <p:sp>
        <p:nvSpPr>
          <p:cNvPr id="58371" name="Rectangle 3"/>
          <p:cNvSpPr>
            <a:spLocks noGrp="1" noChangeArrowheads="1"/>
          </p:cNvSpPr>
          <p:nvPr>
            <p:ph type="body" idx="1"/>
          </p:nvPr>
        </p:nvSpPr>
        <p:spPr>
          <a:xfrm>
            <a:off x="105228" y="4194631"/>
            <a:ext cx="6629400" cy="5029200"/>
          </a:xfrm>
          <a:noFill/>
          <a:ln w="9525"/>
        </p:spPr>
        <p:txBody>
          <a:bodyPr>
            <a:no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cs typeface="Times New Roman" pitchFamily="18" charset="0"/>
              </a:rPr>
              <a:t> </a:t>
            </a:r>
            <a:r>
              <a:rPr lang="en-US" sz="1400" dirty="0" smtClean="0"/>
              <a:t>Greater recognition of and support for highly efficacious functional assessment and treatment processes is probably dependent on the inclusion of these additional measures within randomized controlled trials in future research. </a:t>
            </a:r>
          </a:p>
          <a:p>
            <a:endParaRPr lang="en-US" baseline="0" dirty="0" smtClean="0">
              <a:cs typeface="Times New Roman" pitchFamily="18" charset="0"/>
            </a:endParaRPr>
          </a:p>
          <a:p>
            <a:r>
              <a:rPr lang="en-US" baseline="0" dirty="0" smtClean="0">
                <a:cs typeface="Times New Roman" pitchFamily="18" charset="0"/>
              </a:rPr>
              <a:t> </a:t>
            </a:r>
            <a:endParaRPr lang="en-US" b="0" dirty="0" smtClean="0">
              <a:cs typeface="Times New Roman" pitchFamily="18" charset="0"/>
            </a:endParaRPr>
          </a:p>
        </p:txBody>
      </p:sp>
    </p:spTree>
    <p:extLst>
      <p:ext uri="{BB962C8B-B14F-4D97-AF65-F5344CB8AC3E}">
        <p14:creationId xmlns:p14="http://schemas.microsoft.com/office/powerpoint/2010/main" val="77880101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06488" y="696913"/>
            <a:ext cx="4646612" cy="3486150"/>
          </a:xfrm>
          <a:ln/>
        </p:spPr>
      </p:sp>
      <p:sp>
        <p:nvSpPr>
          <p:cNvPr id="58371" name="Rectangle 3"/>
          <p:cNvSpPr>
            <a:spLocks noGrp="1" noChangeArrowheads="1"/>
          </p:cNvSpPr>
          <p:nvPr>
            <p:ph type="body" idx="1"/>
          </p:nvPr>
        </p:nvSpPr>
        <p:spPr>
          <a:xfrm>
            <a:off x="105228" y="4194631"/>
            <a:ext cx="6629400" cy="5029200"/>
          </a:xfrm>
          <a:noFill/>
          <a:ln w="9525"/>
        </p:spPr>
        <p:txBody>
          <a:bodyPr>
            <a:no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cs typeface="Times New Roman" pitchFamily="18" charset="0"/>
              </a:rPr>
              <a:t> </a:t>
            </a:r>
            <a:r>
              <a:rPr lang="en-US" sz="1400" dirty="0" smtClean="0"/>
              <a:t>Greater recognition of and support for highly efficacious functional assessment and treatment processes is probably dependent on the inclusion of these additional measures within randomized controlled trials in future research. </a:t>
            </a:r>
          </a:p>
          <a:p>
            <a:endParaRPr lang="en-US" baseline="0" dirty="0" smtClean="0">
              <a:cs typeface="Times New Roman" pitchFamily="18" charset="0"/>
            </a:endParaRPr>
          </a:p>
          <a:p>
            <a:r>
              <a:rPr lang="en-US" baseline="0" dirty="0" smtClean="0">
                <a:cs typeface="Times New Roman" pitchFamily="18" charset="0"/>
              </a:rPr>
              <a:t> </a:t>
            </a:r>
            <a:endParaRPr lang="en-US" b="0" dirty="0" smtClean="0">
              <a:cs typeface="Times New Roman" pitchFamily="18" charset="0"/>
            </a:endParaRPr>
          </a:p>
        </p:txBody>
      </p:sp>
    </p:spTree>
    <p:extLst>
      <p:ext uri="{BB962C8B-B14F-4D97-AF65-F5344CB8AC3E}">
        <p14:creationId xmlns:p14="http://schemas.microsoft.com/office/powerpoint/2010/main" val="19089917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xfrm>
            <a:off x="1106488" y="696913"/>
            <a:ext cx="4646612" cy="3486150"/>
          </a:xfrm>
          <a:ln/>
        </p:spPr>
      </p:sp>
      <p:sp>
        <p:nvSpPr>
          <p:cNvPr id="82947" name="Rectangle 3"/>
          <p:cNvSpPr>
            <a:spLocks noGrp="1" noChangeArrowheads="1"/>
          </p:cNvSpPr>
          <p:nvPr>
            <p:ph type="body" idx="1"/>
          </p:nvPr>
        </p:nvSpPr>
        <p:spPr>
          <a:noFill/>
          <a:ln w="9525"/>
        </p:spPr>
        <p:txBody>
          <a:bodyPr/>
          <a:lstStyle/>
          <a:p>
            <a:pPr defTabSz="917722">
              <a:defRPr/>
            </a:pPr>
            <a:r>
              <a:rPr lang="en-US" b="0" dirty="0" smtClean="0">
                <a:latin typeface="Cambria" pitchFamily="18" charset="0"/>
                <a:cs typeface="Times New Roman" pitchFamily="18" charset="0"/>
              </a:rPr>
              <a:t>And last, as</a:t>
            </a:r>
            <a:r>
              <a:rPr lang="en-US" b="0" baseline="0" dirty="0" smtClean="0">
                <a:latin typeface="Cambria" pitchFamily="18" charset="0"/>
                <a:cs typeface="Times New Roman" pitchFamily="18" charset="0"/>
              </a:rPr>
              <a:t> practitioners, w</a:t>
            </a:r>
            <a:r>
              <a:rPr lang="en-US" b="0" dirty="0" smtClean="0">
                <a:latin typeface="Cambria" pitchFamily="18" charset="0"/>
                <a:cs typeface="Times New Roman" pitchFamily="18" charset="0"/>
              </a:rPr>
              <a:t>e</a:t>
            </a:r>
            <a:r>
              <a:rPr lang="en-US" b="0" baseline="0" dirty="0" smtClean="0">
                <a:latin typeface="Cambria" pitchFamily="18" charset="0"/>
                <a:cs typeface="Times New Roman" pitchFamily="18" charset="0"/>
              </a:rPr>
              <a:t> are not done treating au</a:t>
            </a:r>
            <a:r>
              <a:rPr lang="en-US" baseline="0" dirty="0" smtClean="0">
                <a:latin typeface="Cambria" pitchFamily="18" charset="0"/>
                <a:cs typeface="Times New Roman" pitchFamily="18" charset="0"/>
              </a:rPr>
              <a:t>tomatically-reinforced stereotypy until it goes away when that someone is alone. When it goes away in the baseline from which we found the behavior.</a:t>
            </a:r>
          </a:p>
          <a:p>
            <a:pPr defTabSz="917722">
              <a:defRPr/>
            </a:pPr>
            <a:endParaRPr lang="en-US" baseline="0" dirty="0" smtClean="0">
              <a:latin typeface="Cambria" pitchFamily="18" charset="0"/>
              <a:cs typeface="Times New Roman" pitchFamily="18" charset="0"/>
            </a:endParaRPr>
          </a:p>
          <a:p>
            <a:pPr defTabSz="917722">
              <a:defRPr/>
            </a:pPr>
            <a:r>
              <a:rPr lang="en-US" baseline="0" dirty="0" smtClean="0">
                <a:latin typeface="Cambria" pitchFamily="18" charset="0"/>
                <a:cs typeface="Times New Roman" pitchFamily="18" charset="0"/>
              </a:rPr>
              <a:t>This is a tall order, this is not something that can be completed in a few months. This is a long term commitment. But, I am confident it can be done…because we have seen it happen with children in good EIBI programs after a 2 to 3 years of solid intervention. </a:t>
            </a:r>
          </a:p>
          <a:p>
            <a:pPr defTabSz="917722">
              <a:defRPr/>
            </a:pPr>
            <a:endParaRPr lang="en-US" baseline="0" dirty="0" smtClean="0">
              <a:latin typeface="Cambria" pitchFamily="18" charset="0"/>
              <a:cs typeface="Times New Roman" pitchFamily="18" charset="0"/>
            </a:endParaRPr>
          </a:p>
          <a:p>
            <a:pPr defTabSz="917722">
              <a:defRPr/>
            </a:pPr>
            <a:r>
              <a:rPr lang="en-US" baseline="0" dirty="0" smtClean="0">
                <a:latin typeface="Cambria" pitchFamily="18" charset="0"/>
                <a:cs typeface="Times New Roman" pitchFamily="18" charset="0"/>
              </a:rPr>
              <a:t>These long-term evaluations of stereotypy treatments are that which is now needed to determine if behavior-analytic technology is essential for treating these very common, intractable behaviors associated with autism.</a:t>
            </a:r>
            <a:endParaRPr lang="en-US" dirty="0" smtClean="0">
              <a:latin typeface="Cambria" pitchFamily="18" charset="0"/>
              <a:cs typeface="Times New Roman" pitchFamily="18" charset="0"/>
            </a:endParaRPr>
          </a:p>
        </p:txBody>
      </p:sp>
    </p:spTree>
    <p:extLst>
      <p:ext uri="{BB962C8B-B14F-4D97-AF65-F5344CB8AC3E}">
        <p14:creationId xmlns:p14="http://schemas.microsoft.com/office/powerpoint/2010/main" val="96103700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xfrm>
            <a:off x="1106488" y="696913"/>
            <a:ext cx="4646612" cy="3486150"/>
          </a:xfrm>
          <a:ln/>
        </p:spPr>
      </p:sp>
      <p:sp>
        <p:nvSpPr>
          <p:cNvPr id="82947" name="Rectangle 3"/>
          <p:cNvSpPr>
            <a:spLocks noGrp="1" noChangeArrowheads="1"/>
          </p:cNvSpPr>
          <p:nvPr>
            <p:ph type="body" idx="1"/>
          </p:nvPr>
        </p:nvSpPr>
        <p:spPr>
          <a:noFill/>
          <a:ln w="9525"/>
        </p:spPr>
        <p:txBody>
          <a:bodyPr/>
          <a:lstStyle/>
          <a:p>
            <a:pPr defTabSz="917722">
              <a:defRPr/>
            </a:pPr>
            <a:r>
              <a:rPr lang="en-US" b="0" dirty="0" smtClean="0">
                <a:latin typeface="Cambria" pitchFamily="18" charset="0"/>
                <a:cs typeface="Times New Roman" pitchFamily="18" charset="0"/>
              </a:rPr>
              <a:t>And last, as</a:t>
            </a:r>
            <a:r>
              <a:rPr lang="en-US" b="0" baseline="0" dirty="0" smtClean="0">
                <a:latin typeface="Cambria" pitchFamily="18" charset="0"/>
                <a:cs typeface="Times New Roman" pitchFamily="18" charset="0"/>
              </a:rPr>
              <a:t> practitioners, w</a:t>
            </a:r>
            <a:r>
              <a:rPr lang="en-US" b="0" dirty="0" smtClean="0">
                <a:latin typeface="Cambria" pitchFamily="18" charset="0"/>
                <a:cs typeface="Times New Roman" pitchFamily="18" charset="0"/>
              </a:rPr>
              <a:t>e</a:t>
            </a:r>
            <a:r>
              <a:rPr lang="en-US" b="0" baseline="0" dirty="0" smtClean="0">
                <a:latin typeface="Cambria" pitchFamily="18" charset="0"/>
                <a:cs typeface="Times New Roman" pitchFamily="18" charset="0"/>
              </a:rPr>
              <a:t> are not done treating au</a:t>
            </a:r>
            <a:r>
              <a:rPr lang="en-US" baseline="0" dirty="0" smtClean="0">
                <a:latin typeface="Cambria" pitchFamily="18" charset="0"/>
                <a:cs typeface="Times New Roman" pitchFamily="18" charset="0"/>
              </a:rPr>
              <a:t>tomatically-reinforced stereotypy until it goes away when that someone is alone. When it goes away in the baseline from which we found the behavior.</a:t>
            </a:r>
          </a:p>
          <a:p>
            <a:pPr defTabSz="917722">
              <a:defRPr/>
            </a:pPr>
            <a:endParaRPr lang="en-US" baseline="0" dirty="0" smtClean="0">
              <a:latin typeface="Cambria" pitchFamily="18" charset="0"/>
              <a:cs typeface="Times New Roman" pitchFamily="18" charset="0"/>
            </a:endParaRPr>
          </a:p>
          <a:p>
            <a:pPr defTabSz="917722">
              <a:defRPr/>
            </a:pPr>
            <a:r>
              <a:rPr lang="en-US" baseline="0" dirty="0" smtClean="0">
                <a:latin typeface="Cambria" pitchFamily="18" charset="0"/>
                <a:cs typeface="Times New Roman" pitchFamily="18" charset="0"/>
              </a:rPr>
              <a:t>This is a tall order, this is not something that can be completed in a few months. This is a long term commitment. But, I am confident it can be done…because we have seen it happen with children in good EIBI programs after a 2 to 3 years of solid intervention. </a:t>
            </a:r>
          </a:p>
          <a:p>
            <a:pPr defTabSz="917722">
              <a:defRPr/>
            </a:pPr>
            <a:endParaRPr lang="en-US" baseline="0" dirty="0" smtClean="0">
              <a:latin typeface="Cambria" pitchFamily="18" charset="0"/>
              <a:cs typeface="Times New Roman" pitchFamily="18" charset="0"/>
            </a:endParaRPr>
          </a:p>
          <a:p>
            <a:pPr defTabSz="917722">
              <a:defRPr/>
            </a:pPr>
            <a:r>
              <a:rPr lang="en-US" baseline="0" dirty="0" smtClean="0">
                <a:latin typeface="Cambria" pitchFamily="18" charset="0"/>
                <a:cs typeface="Times New Roman" pitchFamily="18" charset="0"/>
              </a:rPr>
              <a:t>These long-term evaluations of stereotypy treatments are that which is now needed to determine if behavior-analytic technology is essential for treating these very common, intractable behaviors associated with autism.</a:t>
            </a:r>
            <a:endParaRPr lang="en-US" dirty="0" smtClean="0">
              <a:latin typeface="Cambria" pitchFamily="18" charset="0"/>
              <a:cs typeface="Times New Roman" pitchFamily="18" charset="0"/>
            </a:endParaRPr>
          </a:p>
        </p:txBody>
      </p:sp>
    </p:spTree>
    <p:extLst>
      <p:ext uri="{BB962C8B-B14F-4D97-AF65-F5344CB8AC3E}">
        <p14:creationId xmlns:p14="http://schemas.microsoft.com/office/powerpoint/2010/main" val="360636078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06488" y="696913"/>
            <a:ext cx="4646612" cy="3486150"/>
          </a:xfrm>
          <a:ln/>
        </p:spPr>
      </p:sp>
      <p:sp>
        <p:nvSpPr>
          <p:cNvPr id="58371" name="Rectangle 3"/>
          <p:cNvSpPr>
            <a:spLocks noGrp="1" noChangeArrowheads="1"/>
          </p:cNvSpPr>
          <p:nvPr>
            <p:ph type="body" idx="1"/>
          </p:nvPr>
        </p:nvSpPr>
        <p:spPr>
          <a:xfrm>
            <a:off x="381000" y="4415791"/>
            <a:ext cx="5943600" cy="4374085"/>
          </a:xfrm>
          <a:noFill/>
          <a:ln w="9525"/>
        </p:spPr>
        <p:txBody>
          <a:bodyPr>
            <a:noAutofit/>
          </a:bodyPr>
          <a:lstStyle/>
          <a:p>
            <a:r>
              <a:rPr lang="en-US" dirty="0" smtClean="0">
                <a:latin typeface="Cambria" pitchFamily="18" charset="0"/>
                <a:cs typeface="Times New Roman" pitchFamily="18" charset="0"/>
              </a:rPr>
              <a:t>As noted earlier, autism ….is characterized by impairments</a:t>
            </a:r>
            <a:r>
              <a:rPr lang="en-US" baseline="0" dirty="0" smtClean="0">
                <a:latin typeface="Cambria" pitchFamily="18" charset="0"/>
                <a:cs typeface="Times New Roman" pitchFamily="18" charset="0"/>
              </a:rPr>
              <a:t> in language, social interaction, and by</a:t>
            </a:r>
            <a:r>
              <a:rPr lang="en-US" dirty="0" smtClean="0">
                <a:latin typeface="Cambria" pitchFamily="18" charset="0"/>
              </a:rPr>
              <a:t> patterns of repetitive behavior. These patterns of repetitive</a:t>
            </a:r>
            <a:r>
              <a:rPr lang="en-US" baseline="0" dirty="0" smtClean="0">
                <a:latin typeface="Cambria" pitchFamily="18" charset="0"/>
              </a:rPr>
              <a:t> behavior appear purposeless, serving no important purpose for the person with autism</a:t>
            </a:r>
            <a:endParaRPr lang="en-US" b="0" dirty="0">
              <a:latin typeface="Cambria" pitchFamily="18" charset="0"/>
            </a:endParaRPr>
          </a:p>
        </p:txBody>
      </p:sp>
    </p:spTree>
    <p:extLst>
      <p:ext uri="{BB962C8B-B14F-4D97-AF65-F5344CB8AC3E}">
        <p14:creationId xmlns:p14="http://schemas.microsoft.com/office/powerpoint/2010/main" val="177634261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06488" y="696913"/>
            <a:ext cx="4646612" cy="3486150"/>
          </a:xfrm>
          <a:ln/>
        </p:spPr>
      </p:sp>
      <p:sp>
        <p:nvSpPr>
          <p:cNvPr id="58371" name="Rectangle 3"/>
          <p:cNvSpPr>
            <a:spLocks noGrp="1" noChangeArrowheads="1"/>
          </p:cNvSpPr>
          <p:nvPr>
            <p:ph type="body" idx="1"/>
          </p:nvPr>
        </p:nvSpPr>
        <p:spPr>
          <a:xfrm>
            <a:off x="381000" y="4415791"/>
            <a:ext cx="5943600" cy="4374085"/>
          </a:xfrm>
          <a:noFill/>
          <a:ln w="9525"/>
        </p:spPr>
        <p:txBody>
          <a:bodyPr>
            <a:noAutofit/>
          </a:bodyPr>
          <a:lstStyle/>
          <a:p>
            <a:r>
              <a:rPr lang="en-US" dirty="0" smtClean="0">
                <a:latin typeface="Cambria" pitchFamily="18" charset="0"/>
              </a:rPr>
              <a:t>These patterns of repetitive</a:t>
            </a:r>
            <a:r>
              <a:rPr lang="en-US" baseline="0" dirty="0" smtClean="0">
                <a:latin typeface="Cambria" pitchFamily="18" charset="0"/>
              </a:rPr>
              <a:t> behavior that appear purposeless are often referred to as </a:t>
            </a:r>
            <a:r>
              <a:rPr lang="en-US" b="0" baseline="0" dirty="0" smtClean="0">
                <a:latin typeface="Cambria" pitchFamily="18" charset="0"/>
              </a:rPr>
              <a:t>stereotypy </a:t>
            </a:r>
            <a:r>
              <a:rPr lang="en-US" b="0" dirty="0" smtClean="0">
                <a:latin typeface="Cambria" pitchFamily="18" charset="0"/>
              </a:rPr>
              <a:t>due to the formal similarity of the acts and the periodicity with which they are emitted. </a:t>
            </a:r>
          </a:p>
          <a:p>
            <a:endParaRPr lang="en-US" b="0" dirty="0" smtClean="0">
              <a:latin typeface="Cambria" pitchFamily="18" charset="0"/>
            </a:endParaRPr>
          </a:p>
          <a:p>
            <a:r>
              <a:rPr lang="en-US" b="0" dirty="0" smtClean="0">
                <a:latin typeface="Cambria" pitchFamily="18" charset="0"/>
                <a:cs typeface="Times New Roman" pitchFamily="18" charset="0"/>
              </a:rPr>
              <a:t>Stereotypy takes many forms— the acts may be vocal</a:t>
            </a:r>
            <a:r>
              <a:rPr lang="en-US" b="0" baseline="0" dirty="0" smtClean="0">
                <a:latin typeface="Cambria" pitchFamily="18" charset="0"/>
                <a:cs typeface="Times New Roman" pitchFamily="18" charset="0"/>
              </a:rPr>
              <a:t> </a:t>
            </a:r>
            <a:r>
              <a:rPr lang="en-US" b="0" dirty="0" smtClean="0">
                <a:latin typeface="Cambria" pitchFamily="18" charset="0"/>
                <a:cs typeface="Times New Roman" pitchFamily="18" charset="0"/>
              </a:rPr>
              <a:t>or they may involve non-vocal motor movements with or without</a:t>
            </a:r>
            <a:r>
              <a:rPr lang="en-US" b="0" baseline="0" dirty="0" smtClean="0">
                <a:latin typeface="Cambria" pitchFamily="18" charset="0"/>
                <a:cs typeface="Times New Roman" pitchFamily="18" charset="0"/>
              </a:rPr>
              <a:t> objects. Today, I will mainly focus on stereotypical motor movements. </a:t>
            </a:r>
            <a:endParaRPr lang="en-US" b="0" dirty="0">
              <a:latin typeface="Cambria" pitchFamily="18" charset="0"/>
            </a:endParaRPr>
          </a:p>
        </p:txBody>
      </p:sp>
    </p:spTree>
    <p:extLst>
      <p:ext uri="{BB962C8B-B14F-4D97-AF65-F5344CB8AC3E}">
        <p14:creationId xmlns:p14="http://schemas.microsoft.com/office/powerpoint/2010/main" val="97037536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06488" y="696913"/>
            <a:ext cx="4646612" cy="3486150"/>
          </a:xfrm>
          <a:ln/>
        </p:spPr>
      </p:sp>
      <p:sp>
        <p:nvSpPr>
          <p:cNvPr id="58371" name="Rectangle 3"/>
          <p:cNvSpPr>
            <a:spLocks noGrp="1" noChangeArrowheads="1"/>
          </p:cNvSpPr>
          <p:nvPr>
            <p:ph type="body" idx="1"/>
          </p:nvPr>
        </p:nvSpPr>
        <p:spPr>
          <a:xfrm>
            <a:off x="381000" y="4415791"/>
            <a:ext cx="5943600" cy="4374085"/>
          </a:xfrm>
          <a:noFill/>
          <a:ln w="9525"/>
        </p:spPr>
        <p:txBody>
          <a:bodyPr>
            <a:noAutofit/>
          </a:bodyPr>
          <a:lstStyle/>
          <a:p>
            <a:r>
              <a:rPr lang="en-US" b="0" baseline="0" dirty="0" smtClean="0">
                <a:latin typeface="Cambria" pitchFamily="18" charset="0"/>
                <a:cs typeface="Times New Roman" pitchFamily="18" charset="0"/>
              </a:rPr>
              <a:t>An article by Goldman and colleagues provides a nice description of the topographical range that is observed with motor stereotypies in persons diagnosed with autism. Here is a list of typical forms categorized by body parts.  </a:t>
            </a:r>
          </a:p>
          <a:p>
            <a:endParaRPr lang="en-US" b="0" baseline="0" dirty="0" smtClean="0">
              <a:latin typeface="Cambria" pitchFamily="18" charset="0"/>
              <a:cs typeface="Times New Roman" pitchFamily="18" charset="0"/>
            </a:endParaRPr>
          </a:p>
          <a:p>
            <a:r>
              <a:rPr lang="en-US" b="0" baseline="0" dirty="0" smtClean="0">
                <a:latin typeface="Cambria" pitchFamily="18" charset="0"/>
                <a:cs typeface="Times New Roman" pitchFamily="18" charset="0"/>
              </a:rPr>
              <a:t>During standardized play sessions, these authors observed about 130 children with autism and about 150 cognitively matched children who were developmentally delayed but not autistic, and they used an open-ended observation protocol to describe the amount and type of motor </a:t>
            </a:r>
            <a:r>
              <a:rPr lang="en-US" b="0" baseline="0" dirty="0" err="1" smtClean="0">
                <a:latin typeface="Cambria" pitchFamily="18" charset="0"/>
                <a:cs typeface="Times New Roman" pitchFamily="18" charset="0"/>
              </a:rPr>
              <a:t>stereotypies</a:t>
            </a:r>
            <a:r>
              <a:rPr lang="en-US" b="0" baseline="0" dirty="0" smtClean="0">
                <a:latin typeface="Cambria" pitchFamily="18" charset="0"/>
                <a:cs typeface="Times New Roman" pitchFamily="18" charset="0"/>
              </a:rPr>
              <a:t> in each group.</a:t>
            </a:r>
          </a:p>
        </p:txBody>
      </p:sp>
    </p:spTree>
    <p:extLst>
      <p:ext uri="{BB962C8B-B14F-4D97-AF65-F5344CB8AC3E}">
        <p14:creationId xmlns:p14="http://schemas.microsoft.com/office/powerpoint/2010/main" val="61801347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06488" y="696913"/>
            <a:ext cx="4646612" cy="3486150"/>
          </a:xfrm>
          <a:ln/>
        </p:spPr>
      </p:sp>
      <p:sp>
        <p:nvSpPr>
          <p:cNvPr id="58371" name="Rectangle 3"/>
          <p:cNvSpPr>
            <a:spLocks noGrp="1" noChangeArrowheads="1"/>
          </p:cNvSpPr>
          <p:nvPr>
            <p:ph type="body" idx="1"/>
          </p:nvPr>
        </p:nvSpPr>
        <p:spPr>
          <a:xfrm>
            <a:off x="381000" y="4415791"/>
            <a:ext cx="5943600" cy="4374085"/>
          </a:xfrm>
          <a:noFill/>
          <a:ln w="9525"/>
        </p:spPr>
        <p:txBody>
          <a:bodyPr>
            <a:noAutofit/>
          </a:bodyPr>
          <a:lstStyle/>
          <a:p>
            <a:r>
              <a:rPr lang="en-US" b="0" baseline="0" dirty="0" smtClean="0">
                <a:latin typeface="Cambria" pitchFamily="18" charset="0"/>
                <a:cs typeface="Times New Roman" pitchFamily="18" charset="0"/>
              </a:rPr>
              <a:t>A recent article by Goldman and colleagues provides a nice description of the topographical range that is observed with motor </a:t>
            </a:r>
            <a:r>
              <a:rPr lang="en-US" b="0" baseline="0" dirty="0" err="1" smtClean="0">
                <a:latin typeface="Cambria" pitchFamily="18" charset="0"/>
                <a:cs typeface="Times New Roman" pitchFamily="18" charset="0"/>
              </a:rPr>
              <a:t>stereotypies</a:t>
            </a:r>
            <a:r>
              <a:rPr lang="en-US" b="0" baseline="0" dirty="0" smtClean="0">
                <a:latin typeface="Cambria" pitchFamily="18" charset="0"/>
                <a:cs typeface="Times New Roman" pitchFamily="18" charset="0"/>
              </a:rPr>
              <a:t> in persons diagnosed with autism. Here is a list of typical forms categorized by body parts.  </a:t>
            </a:r>
          </a:p>
          <a:p>
            <a:endParaRPr lang="en-US" b="0" baseline="0" dirty="0" smtClean="0">
              <a:latin typeface="Cambria" pitchFamily="18" charset="0"/>
              <a:cs typeface="Times New Roman" pitchFamily="18" charset="0"/>
            </a:endParaRPr>
          </a:p>
          <a:p>
            <a:r>
              <a:rPr lang="en-US" b="0" baseline="0" dirty="0" smtClean="0">
                <a:latin typeface="Cambria" pitchFamily="18" charset="0"/>
                <a:cs typeface="Times New Roman" pitchFamily="18" charset="0"/>
              </a:rPr>
              <a:t>During standardized play sessions, these authors observed about 130 children with autism and about 150 cognitively matched children who were developmentally delayed but not autistic, and they used an open-ended observation protocol to describe the amount and type of motor </a:t>
            </a:r>
            <a:r>
              <a:rPr lang="en-US" b="0" baseline="0" dirty="0" err="1" smtClean="0">
                <a:latin typeface="Cambria" pitchFamily="18" charset="0"/>
                <a:cs typeface="Times New Roman" pitchFamily="18" charset="0"/>
              </a:rPr>
              <a:t>stereotypies</a:t>
            </a:r>
            <a:r>
              <a:rPr lang="en-US" b="0" baseline="0" dirty="0" smtClean="0">
                <a:latin typeface="Cambria" pitchFamily="18" charset="0"/>
                <a:cs typeface="Times New Roman" pitchFamily="18" charset="0"/>
              </a:rPr>
              <a:t> in each group.</a:t>
            </a:r>
          </a:p>
        </p:txBody>
      </p:sp>
    </p:spTree>
    <p:extLst>
      <p:ext uri="{BB962C8B-B14F-4D97-AF65-F5344CB8AC3E}">
        <p14:creationId xmlns:p14="http://schemas.microsoft.com/office/powerpoint/2010/main" val="366976212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06488" y="696913"/>
            <a:ext cx="4646612" cy="3486150"/>
          </a:xfrm>
          <a:ln/>
        </p:spPr>
      </p:sp>
      <p:sp>
        <p:nvSpPr>
          <p:cNvPr id="58371" name="Rectangle 3"/>
          <p:cNvSpPr>
            <a:spLocks noGrp="1" noChangeArrowheads="1"/>
          </p:cNvSpPr>
          <p:nvPr>
            <p:ph type="body" idx="1"/>
          </p:nvPr>
        </p:nvSpPr>
        <p:spPr>
          <a:xfrm>
            <a:off x="228600" y="4267200"/>
            <a:ext cx="6477000" cy="4876799"/>
          </a:xfrm>
          <a:noFill/>
          <a:ln w="9525"/>
        </p:spPr>
        <p:txBody>
          <a:bodyPr>
            <a:noAutofit/>
          </a:bodyPr>
          <a:lstStyle/>
          <a:p>
            <a:r>
              <a:rPr lang="en-US" sz="1300" baseline="0" dirty="0" smtClean="0">
                <a:latin typeface="Times New Roman" pitchFamily="18" charset="0"/>
                <a:cs typeface="Times New Roman" pitchFamily="18" charset="0"/>
              </a:rPr>
              <a:t>It appears that behavior analysts are called in to address stereotypy when it is exhibited with impairing frequency. But it is not the number or amount per se. There is no magic number—600 hand flaps per day is okay but 1000 hand flaps requires our attention. It is not like that.</a:t>
            </a:r>
          </a:p>
          <a:p>
            <a:endParaRPr lang="en-US" sz="800" baseline="0" dirty="0" smtClean="0">
              <a:latin typeface="Times New Roman" pitchFamily="18" charset="0"/>
              <a:cs typeface="Times New Roman" pitchFamily="18" charset="0"/>
            </a:endParaRPr>
          </a:p>
          <a:p>
            <a:r>
              <a:rPr lang="en-US" sz="1300" baseline="0" dirty="0" smtClean="0">
                <a:latin typeface="Times New Roman" pitchFamily="18" charset="0"/>
                <a:cs typeface="Times New Roman" pitchFamily="18" charset="0"/>
              </a:rPr>
              <a:t>I know it goes against the frequently favored strength-based framing of autism, but for me autism is characterized by deficits in language and social interaction and other important socially-constructed skills like number and letter identification. That which many children of typical development learn by accident or through largely unstructured and unplanned interactions requires careful and systematic teaching for children with autism to learn. </a:t>
            </a:r>
            <a:r>
              <a:rPr lang="en-US" sz="1300" dirty="0" smtClean="0">
                <a:latin typeface="Times New Roman" pitchFamily="18" charset="0"/>
                <a:cs typeface="Times New Roman" pitchFamily="18" charset="0"/>
              </a:rPr>
              <a:t>*** Stereotypy </a:t>
            </a:r>
            <a:r>
              <a:rPr lang="en-US" sz="1300" baseline="0" dirty="0" smtClean="0">
                <a:latin typeface="Times New Roman" pitchFamily="18" charset="0"/>
                <a:cs typeface="Times New Roman" pitchFamily="18" charset="0"/>
              </a:rPr>
              <a:t>is a problem when it interferes with these important systematic teaching periods. </a:t>
            </a:r>
          </a:p>
          <a:p>
            <a:endParaRPr lang="en-US" sz="800" baseline="0" dirty="0" smtClean="0">
              <a:latin typeface="Times New Roman" pitchFamily="18" charset="0"/>
              <a:cs typeface="Times New Roman" pitchFamily="18" charset="0"/>
            </a:endParaRPr>
          </a:p>
          <a:p>
            <a:r>
              <a:rPr lang="en-US" sz="1300" baseline="0" dirty="0" smtClean="0">
                <a:latin typeface="Times New Roman" pitchFamily="18" charset="0"/>
                <a:cs typeface="Times New Roman" pitchFamily="18" charset="0"/>
              </a:rPr>
              <a:t>Stereotypy is also a problem when it routinely interferes with common social interactions.  Todd </a:t>
            </a:r>
            <a:r>
              <a:rPr lang="en-US" sz="1300" baseline="0" dirty="0" err="1" smtClean="0">
                <a:latin typeface="Times New Roman" pitchFamily="18" charset="0"/>
                <a:cs typeface="Times New Roman" pitchFamily="18" charset="0"/>
              </a:rPr>
              <a:t>Risley</a:t>
            </a:r>
            <a:r>
              <a:rPr lang="en-US" sz="1300" baseline="0" dirty="0" smtClean="0">
                <a:latin typeface="Times New Roman" pitchFamily="18" charset="0"/>
                <a:cs typeface="Times New Roman" pitchFamily="18" charset="0"/>
              </a:rPr>
              <a:t> often described social interactions as a dance, two people participating in a graceful series of interactions and exchanges. When kids are constantly performing solos (in today’s parlance, they are </a:t>
            </a:r>
            <a:r>
              <a:rPr lang="en-US" sz="1300" dirty="0" err="1" smtClean="0">
                <a:latin typeface="Times New Roman" pitchFamily="18" charset="0"/>
                <a:cs typeface="Times New Roman" pitchFamily="18" charset="0"/>
              </a:rPr>
              <a:t>c</a:t>
            </a:r>
            <a:r>
              <a:rPr lang="en-US" sz="1300" baseline="0" dirty="0" err="1" smtClean="0">
                <a:latin typeface="Times New Roman" pitchFamily="18" charset="0"/>
                <a:cs typeface="Times New Roman" pitchFamily="18" charset="0"/>
              </a:rPr>
              <a:t>runking</a:t>
            </a:r>
            <a:r>
              <a:rPr lang="en-US" sz="1300" baseline="0" dirty="0" smtClean="0">
                <a:latin typeface="Times New Roman" pitchFamily="18" charset="0"/>
                <a:cs typeface="Times New Roman" pitchFamily="18" charset="0"/>
              </a:rPr>
              <a:t>, and popping) when the conditions call for a waltz, stereotypy is a problem.</a:t>
            </a:r>
          </a:p>
          <a:p>
            <a:endParaRPr lang="en-US" sz="800" baseline="0" dirty="0" smtClean="0">
              <a:latin typeface="Times New Roman" pitchFamily="18" charset="0"/>
              <a:cs typeface="Times New Roman" pitchFamily="18" charset="0"/>
            </a:endParaRPr>
          </a:p>
          <a:p>
            <a:r>
              <a:rPr lang="en-US" sz="1300" baseline="0" dirty="0" smtClean="0">
                <a:latin typeface="Times New Roman" pitchFamily="18" charset="0"/>
                <a:cs typeface="Times New Roman" pitchFamily="18" charset="0"/>
              </a:rPr>
              <a:t>***The troublesome nature of stereotypy is sometimes amplified when caregivers attempt to prohibit the behavior during teaching periods or social conditions and that interaction evokes more serious problem behavior like aggression or self-injury. Stereotypy, regardless of any particular frequency, is a problem under these conditions and one that demands our attention.</a:t>
            </a:r>
          </a:p>
          <a:p>
            <a:endParaRPr lang="en-US" sz="800" baseline="0" dirty="0" smtClean="0">
              <a:latin typeface="Times New Roman" pitchFamily="18" charset="0"/>
              <a:cs typeface="Times New Roman" pitchFamily="18" charset="0"/>
            </a:endParaRPr>
          </a:p>
          <a:p>
            <a:r>
              <a:rPr lang="en-US" sz="1300" baseline="0" dirty="0" smtClean="0">
                <a:latin typeface="Times New Roman" pitchFamily="18" charset="0"/>
                <a:cs typeface="Times New Roman" pitchFamily="18" charset="0"/>
              </a:rPr>
              <a:t>So we know what stereotypy is and when it is a problem, but we are not ready to develop a treatment yet because despite the assumption that all stereotypy is self stimulatory or produces its own reinforcement, we should be careful to recognize that all forms of behavior are functionally fickle.</a:t>
            </a:r>
          </a:p>
          <a:p>
            <a:endParaRPr lang="en-US" sz="1200" baseline="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316797222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06488" y="696913"/>
            <a:ext cx="4646612" cy="3486150"/>
          </a:xfrm>
          <a:ln/>
        </p:spPr>
      </p:sp>
      <p:sp>
        <p:nvSpPr>
          <p:cNvPr id="58371" name="Rectangle 3"/>
          <p:cNvSpPr>
            <a:spLocks noGrp="1" noChangeArrowheads="1"/>
          </p:cNvSpPr>
          <p:nvPr>
            <p:ph type="body" idx="1"/>
          </p:nvPr>
        </p:nvSpPr>
        <p:spPr>
          <a:xfrm>
            <a:off x="228600" y="4267200"/>
            <a:ext cx="6477000" cy="4876799"/>
          </a:xfrm>
          <a:noFill/>
          <a:ln w="9525"/>
        </p:spPr>
        <p:txBody>
          <a:bodyPr>
            <a:noAutofit/>
          </a:bodyPr>
          <a:lstStyle/>
          <a:p>
            <a:r>
              <a:rPr lang="en-US" sz="1300" baseline="0" dirty="0" smtClean="0">
                <a:latin typeface="Times New Roman" pitchFamily="18" charset="0"/>
                <a:cs typeface="Times New Roman" pitchFamily="18" charset="0"/>
              </a:rPr>
              <a:t>It appears that behavior analysts are called in to address stereotypy when it is exhibited with impairing frequency. But it is not the number or amount per se. There is no magic number—600 hand flaps per day is okay but 1000 hand flaps requires our attention. It is not like that.</a:t>
            </a:r>
          </a:p>
          <a:p>
            <a:endParaRPr lang="en-US" sz="800" baseline="0" dirty="0" smtClean="0">
              <a:latin typeface="Times New Roman" pitchFamily="18" charset="0"/>
              <a:cs typeface="Times New Roman" pitchFamily="18" charset="0"/>
            </a:endParaRPr>
          </a:p>
          <a:p>
            <a:r>
              <a:rPr lang="en-US" sz="1300" baseline="0" dirty="0" smtClean="0">
                <a:latin typeface="Times New Roman" pitchFamily="18" charset="0"/>
                <a:cs typeface="Times New Roman" pitchFamily="18" charset="0"/>
              </a:rPr>
              <a:t>I know it goes against the frequently favored strength-based framing of autism, but for me autism is characterized by deficits in language and social interaction and other important socially-constructed skills like number and letter identification. That which many children of typical development learn by accident or through largely unstructured and unplanned interactions requires careful and systematic teaching for children with autism to learn. </a:t>
            </a:r>
            <a:r>
              <a:rPr lang="en-US" sz="1300" dirty="0" smtClean="0">
                <a:latin typeface="Times New Roman" pitchFamily="18" charset="0"/>
                <a:cs typeface="Times New Roman" pitchFamily="18" charset="0"/>
              </a:rPr>
              <a:t>*** Stereotypy </a:t>
            </a:r>
            <a:r>
              <a:rPr lang="en-US" sz="1300" baseline="0" dirty="0" smtClean="0">
                <a:latin typeface="Times New Roman" pitchFamily="18" charset="0"/>
                <a:cs typeface="Times New Roman" pitchFamily="18" charset="0"/>
              </a:rPr>
              <a:t>is a problem when it interferes with these important systematic teaching periods. </a:t>
            </a:r>
          </a:p>
          <a:p>
            <a:endParaRPr lang="en-US" sz="800" baseline="0" dirty="0" smtClean="0">
              <a:latin typeface="Times New Roman" pitchFamily="18" charset="0"/>
              <a:cs typeface="Times New Roman" pitchFamily="18" charset="0"/>
            </a:endParaRPr>
          </a:p>
          <a:p>
            <a:r>
              <a:rPr lang="en-US" sz="1300" baseline="0" dirty="0" smtClean="0">
                <a:latin typeface="Times New Roman" pitchFamily="18" charset="0"/>
                <a:cs typeface="Times New Roman" pitchFamily="18" charset="0"/>
              </a:rPr>
              <a:t>Stereotypy is also a problem when it routinely interferes with common social interactions.  Todd </a:t>
            </a:r>
            <a:r>
              <a:rPr lang="en-US" sz="1300" baseline="0" dirty="0" err="1" smtClean="0">
                <a:latin typeface="Times New Roman" pitchFamily="18" charset="0"/>
                <a:cs typeface="Times New Roman" pitchFamily="18" charset="0"/>
              </a:rPr>
              <a:t>Risley</a:t>
            </a:r>
            <a:r>
              <a:rPr lang="en-US" sz="1300" baseline="0" dirty="0" smtClean="0">
                <a:latin typeface="Times New Roman" pitchFamily="18" charset="0"/>
                <a:cs typeface="Times New Roman" pitchFamily="18" charset="0"/>
              </a:rPr>
              <a:t> often described social interactions as a dance, two people participating in a graceful series of interactions and exchanges. When kids are constantly performing solos (in today’s parlance, they are </a:t>
            </a:r>
            <a:r>
              <a:rPr lang="en-US" sz="1300" dirty="0" err="1" smtClean="0">
                <a:latin typeface="Times New Roman" pitchFamily="18" charset="0"/>
                <a:cs typeface="Times New Roman" pitchFamily="18" charset="0"/>
              </a:rPr>
              <a:t>c</a:t>
            </a:r>
            <a:r>
              <a:rPr lang="en-US" sz="1300" baseline="0" dirty="0" err="1" smtClean="0">
                <a:latin typeface="Times New Roman" pitchFamily="18" charset="0"/>
                <a:cs typeface="Times New Roman" pitchFamily="18" charset="0"/>
              </a:rPr>
              <a:t>runking</a:t>
            </a:r>
            <a:r>
              <a:rPr lang="en-US" sz="1300" baseline="0" dirty="0" smtClean="0">
                <a:latin typeface="Times New Roman" pitchFamily="18" charset="0"/>
                <a:cs typeface="Times New Roman" pitchFamily="18" charset="0"/>
              </a:rPr>
              <a:t>, and popping) when the conditions call for a waltz, stereotypy is a problem.</a:t>
            </a:r>
          </a:p>
          <a:p>
            <a:endParaRPr lang="en-US" sz="800" baseline="0" dirty="0" smtClean="0">
              <a:latin typeface="Times New Roman" pitchFamily="18" charset="0"/>
              <a:cs typeface="Times New Roman" pitchFamily="18" charset="0"/>
            </a:endParaRPr>
          </a:p>
          <a:p>
            <a:r>
              <a:rPr lang="en-US" sz="1300" baseline="0" dirty="0" smtClean="0">
                <a:latin typeface="Times New Roman" pitchFamily="18" charset="0"/>
                <a:cs typeface="Times New Roman" pitchFamily="18" charset="0"/>
              </a:rPr>
              <a:t>***The troublesome nature of stereotypy is sometimes amplified when caregivers attempt to prohibit the behavior during teaching periods or social conditions and that interaction evokes more serious problem behavior like aggression or self-injury. Stereotypy, regardless of any particular frequency, is a problem under these conditions and one that demands our attention.</a:t>
            </a:r>
          </a:p>
          <a:p>
            <a:endParaRPr lang="en-US" sz="800" baseline="0" dirty="0" smtClean="0">
              <a:latin typeface="Times New Roman" pitchFamily="18" charset="0"/>
              <a:cs typeface="Times New Roman" pitchFamily="18" charset="0"/>
            </a:endParaRPr>
          </a:p>
          <a:p>
            <a:r>
              <a:rPr lang="en-US" sz="1300" baseline="0" dirty="0" smtClean="0">
                <a:latin typeface="Times New Roman" pitchFamily="18" charset="0"/>
                <a:cs typeface="Times New Roman" pitchFamily="18" charset="0"/>
              </a:rPr>
              <a:t>So we know what stereotypy is and when it is a problem, but we are not ready to develop a treatment yet because despite the assumption that all stereotypy is self stimulatory or produces its own reinforcement, we should be careful to recognize that all forms of behavior are functionally fickle.</a:t>
            </a:r>
          </a:p>
          <a:p>
            <a:endParaRPr lang="en-US" sz="1200" baseline="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158189882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06488" y="696913"/>
            <a:ext cx="4646612" cy="3486150"/>
          </a:xfrm>
          <a:ln/>
        </p:spPr>
      </p:sp>
      <p:sp>
        <p:nvSpPr>
          <p:cNvPr id="58371" name="Rectangle 3"/>
          <p:cNvSpPr>
            <a:spLocks noGrp="1" noChangeArrowheads="1"/>
          </p:cNvSpPr>
          <p:nvPr>
            <p:ph type="body" idx="1"/>
          </p:nvPr>
        </p:nvSpPr>
        <p:spPr>
          <a:xfrm>
            <a:off x="228600" y="4267200"/>
            <a:ext cx="6477000" cy="4876799"/>
          </a:xfrm>
          <a:noFill/>
          <a:ln w="9525"/>
        </p:spPr>
        <p:txBody>
          <a:bodyPr>
            <a:noAutofit/>
          </a:bodyPr>
          <a:lstStyle/>
          <a:p>
            <a:r>
              <a:rPr lang="en-US" sz="1300" baseline="0" dirty="0" smtClean="0">
                <a:latin typeface="Times New Roman" pitchFamily="18" charset="0"/>
                <a:cs typeface="Times New Roman" pitchFamily="18" charset="0"/>
              </a:rPr>
              <a:t>It appears that behavior analysts are called in to address stereotypy when it is exhibited with impairing frequency. But it is not the number or amount per se. There is no magic number—600 hand flaps per day is okay but 1000 hand flaps requires our attention. It is not like that.</a:t>
            </a:r>
          </a:p>
          <a:p>
            <a:endParaRPr lang="en-US" sz="800" baseline="0" dirty="0" smtClean="0">
              <a:latin typeface="Times New Roman" pitchFamily="18" charset="0"/>
              <a:cs typeface="Times New Roman" pitchFamily="18" charset="0"/>
            </a:endParaRPr>
          </a:p>
          <a:p>
            <a:r>
              <a:rPr lang="en-US" sz="1300" baseline="0" dirty="0" smtClean="0">
                <a:latin typeface="Times New Roman" pitchFamily="18" charset="0"/>
                <a:cs typeface="Times New Roman" pitchFamily="18" charset="0"/>
              </a:rPr>
              <a:t>I know it goes against the frequently favored strength-based framing of autism, but for me autism is characterized by deficits in language and social interaction and other important socially-constructed skills like number and letter identification. That which many children of typical development learn by accident or through largely unstructured and unplanned interactions requires careful and systematic teaching for children with autism to learn. </a:t>
            </a:r>
            <a:r>
              <a:rPr lang="en-US" sz="1300" dirty="0" smtClean="0">
                <a:latin typeface="Times New Roman" pitchFamily="18" charset="0"/>
                <a:cs typeface="Times New Roman" pitchFamily="18" charset="0"/>
              </a:rPr>
              <a:t>*** Stereotypy </a:t>
            </a:r>
            <a:r>
              <a:rPr lang="en-US" sz="1300" baseline="0" dirty="0" smtClean="0">
                <a:latin typeface="Times New Roman" pitchFamily="18" charset="0"/>
                <a:cs typeface="Times New Roman" pitchFamily="18" charset="0"/>
              </a:rPr>
              <a:t>is a problem when it interferes with these important systematic teaching periods. </a:t>
            </a:r>
          </a:p>
          <a:p>
            <a:endParaRPr lang="en-US" sz="800" baseline="0" dirty="0" smtClean="0">
              <a:latin typeface="Times New Roman" pitchFamily="18" charset="0"/>
              <a:cs typeface="Times New Roman" pitchFamily="18" charset="0"/>
            </a:endParaRPr>
          </a:p>
          <a:p>
            <a:r>
              <a:rPr lang="en-US" sz="1300" baseline="0" dirty="0" smtClean="0">
                <a:latin typeface="Times New Roman" pitchFamily="18" charset="0"/>
                <a:cs typeface="Times New Roman" pitchFamily="18" charset="0"/>
              </a:rPr>
              <a:t>Stereotypy is also a problem when it routinely interferes with common social interactions.  Todd </a:t>
            </a:r>
            <a:r>
              <a:rPr lang="en-US" sz="1300" baseline="0" dirty="0" err="1" smtClean="0">
                <a:latin typeface="Times New Roman" pitchFamily="18" charset="0"/>
                <a:cs typeface="Times New Roman" pitchFamily="18" charset="0"/>
              </a:rPr>
              <a:t>Risley</a:t>
            </a:r>
            <a:r>
              <a:rPr lang="en-US" sz="1300" baseline="0" dirty="0" smtClean="0">
                <a:latin typeface="Times New Roman" pitchFamily="18" charset="0"/>
                <a:cs typeface="Times New Roman" pitchFamily="18" charset="0"/>
              </a:rPr>
              <a:t> often described social interactions as a dance, two people participating in a graceful series of interactions and exchanges. When kids are constantly performing solos (in today’s parlance, they are </a:t>
            </a:r>
            <a:r>
              <a:rPr lang="en-US" sz="1300" dirty="0" err="1" smtClean="0">
                <a:latin typeface="Times New Roman" pitchFamily="18" charset="0"/>
                <a:cs typeface="Times New Roman" pitchFamily="18" charset="0"/>
              </a:rPr>
              <a:t>c</a:t>
            </a:r>
            <a:r>
              <a:rPr lang="en-US" sz="1300" baseline="0" dirty="0" err="1" smtClean="0">
                <a:latin typeface="Times New Roman" pitchFamily="18" charset="0"/>
                <a:cs typeface="Times New Roman" pitchFamily="18" charset="0"/>
              </a:rPr>
              <a:t>runking</a:t>
            </a:r>
            <a:r>
              <a:rPr lang="en-US" sz="1300" baseline="0" dirty="0" smtClean="0">
                <a:latin typeface="Times New Roman" pitchFamily="18" charset="0"/>
                <a:cs typeface="Times New Roman" pitchFamily="18" charset="0"/>
              </a:rPr>
              <a:t>, and popping) when the conditions call for a waltz, stereotypy is a problem.</a:t>
            </a:r>
          </a:p>
          <a:p>
            <a:endParaRPr lang="en-US" sz="800" baseline="0" dirty="0" smtClean="0">
              <a:latin typeface="Times New Roman" pitchFamily="18" charset="0"/>
              <a:cs typeface="Times New Roman" pitchFamily="18" charset="0"/>
            </a:endParaRPr>
          </a:p>
          <a:p>
            <a:r>
              <a:rPr lang="en-US" sz="1300" baseline="0" dirty="0" smtClean="0">
                <a:latin typeface="Times New Roman" pitchFamily="18" charset="0"/>
                <a:cs typeface="Times New Roman" pitchFamily="18" charset="0"/>
              </a:rPr>
              <a:t>***The troublesome nature of stereotypy is sometimes amplified when caregivers attempt to prohibit the behavior during teaching periods or social conditions and that interaction evokes more serious problem behavior like aggression or self-injury. Stereotypy, regardless of any particular frequency, is a problem under these conditions and one that demands our attention.</a:t>
            </a:r>
          </a:p>
          <a:p>
            <a:endParaRPr lang="en-US" sz="800" baseline="0" dirty="0" smtClean="0">
              <a:latin typeface="Times New Roman" pitchFamily="18" charset="0"/>
              <a:cs typeface="Times New Roman" pitchFamily="18" charset="0"/>
            </a:endParaRPr>
          </a:p>
          <a:p>
            <a:r>
              <a:rPr lang="en-US" sz="1300" baseline="0" dirty="0" smtClean="0">
                <a:latin typeface="Times New Roman" pitchFamily="18" charset="0"/>
                <a:cs typeface="Times New Roman" pitchFamily="18" charset="0"/>
              </a:rPr>
              <a:t>So we know what stereotypy is and when it is a problem, but we are not ready to develop a treatment yet because despite the assumption that all stereotypy is self stimulatory or produces its own reinforcement, we should be careful to recognize that all forms of behavior are functionally fickle.</a:t>
            </a:r>
          </a:p>
          <a:p>
            <a:endParaRPr lang="en-US" sz="1200" baseline="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100150705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06488" y="696913"/>
            <a:ext cx="4646612" cy="3486150"/>
          </a:xfrm>
          <a:ln/>
        </p:spPr>
      </p:sp>
      <p:sp>
        <p:nvSpPr>
          <p:cNvPr id="58371" name="Rectangle 3"/>
          <p:cNvSpPr>
            <a:spLocks noGrp="1" noChangeArrowheads="1"/>
          </p:cNvSpPr>
          <p:nvPr>
            <p:ph type="body" idx="1"/>
          </p:nvPr>
        </p:nvSpPr>
        <p:spPr>
          <a:xfrm>
            <a:off x="228600" y="4267200"/>
            <a:ext cx="6477000" cy="4876799"/>
          </a:xfrm>
          <a:noFill/>
          <a:ln w="9525"/>
        </p:spPr>
        <p:txBody>
          <a:bodyPr>
            <a:noAutofit/>
          </a:bodyPr>
          <a:lstStyle/>
          <a:p>
            <a:r>
              <a:rPr lang="en-US" sz="1300" baseline="0" dirty="0" smtClean="0">
                <a:latin typeface="Times New Roman" pitchFamily="18" charset="0"/>
                <a:cs typeface="Times New Roman" pitchFamily="18" charset="0"/>
              </a:rPr>
              <a:t>It appears that behavior analysts are called in to address stereotypy when it is exhibited with impairing frequency. But it is not the number or amount per se. There is no magic number—600 hand flaps per day is okay but 1000 hand flaps requires our attention. It is not like that.</a:t>
            </a:r>
          </a:p>
          <a:p>
            <a:endParaRPr lang="en-US" sz="800" baseline="0" dirty="0" smtClean="0">
              <a:latin typeface="Times New Roman" pitchFamily="18" charset="0"/>
              <a:cs typeface="Times New Roman" pitchFamily="18" charset="0"/>
            </a:endParaRPr>
          </a:p>
          <a:p>
            <a:r>
              <a:rPr lang="en-US" sz="1300" baseline="0" dirty="0" smtClean="0">
                <a:latin typeface="Times New Roman" pitchFamily="18" charset="0"/>
                <a:cs typeface="Times New Roman" pitchFamily="18" charset="0"/>
              </a:rPr>
              <a:t>I know it goes against the frequently favored strength-based framing of autism, but for me autism is characterized by deficits in language and social interaction and other important socially-constructed skills like number and letter identification. That which many children of typical development learn by accident or through largely unstructured and unplanned interactions requires careful and systematic teaching for children with autism to learn. </a:t>
            </a:r>
            <a:r>
              <a:rPr lang="en-US" sz="1300" dirty="0" smtClean="0">
                <a:latin typeface="Times New Roman" pitchFamily="18" charset="0"/>
                <a:cs typeface="Times New Roman" pitchFamily="18" charset="0"/>
              </a:rPr>
              <a:t>*** Stereotypy </a:t>
            </a:r>
            <a:r>
              <a:rPr lang="en-US" sz="1300" baseline="0" dirty="0" smtClean="0">
                <a:latin typeface="Times New Roman" pitchFamily="18" charset="0"/>
                <a:cs typeface="Times New Roman" pitchFamily="18" charset="0"/>
              </a:rPr>
              <a:t>is a problem when it interferes with these important systematic teaching periods. </a:t>
            </a:r>
          </a:p>
          <a:p>
            <a:endParaRPr lang="en-US" sz="800" baseline="0" dirty="0" smtClean="0">
              <a:latin typeface="Times New Roman" pitchFamily="18" charset="0"/>
              <a:cs typeface="Times New Roman" pitchFamily="18" charset="0"/>
            </a:endParaRPr>
          </a:p>
          <a:p>
            <a:r>
              <a:rPr lang="en-US" sz="1300" baseline="0" dirty="0" smtClean="0">
                <a:latin typeface="Times New Roman" pitchFamily="18" charset="0"/>
                <a:cs typeface="Times New Roman" pitchFamily="18" charset="0"/>
              </a:rPr>
              <a:t>Stereotypy is also a problem when it routinely interferes with common social interactions.  Todd </a:t>
            </a:r>
            <a:r>
              <a:rPr lang="en-US" sz="1300" baseline="0" dirty="0" err="1" smtClean="0">
                <a:latin typeface="Times New Roman" pitchFamily="18" charset="0"/>
                <a:cs typeface="Times New Roman" pitchFamily="18" charset="0"/>
              </a:rPr>
              <a:t>Risley</a:t>
            </a:r>
            <a:r>
              <a:rPr lang="en-US" sz="1300" baseline="0" dirty="0" smtClean="0">
                <a:latin typeface="Times New Roman" pitchFamily="18" charset="0"/>
                <a:cs typeface="Times New Roman" pitchFamily="18" charset="0"/>
              </a:rPr>
              <a:t> often described social interactions as a dance, two people participating in a graceful series of interactions and exchanges. When kids are constantly performing solos (in today’s parlance, they are </a:t>
            </a:r>
            <a:r>
              <a:rPr lang="en-US" sz="1300" dirty="0" err="1" smtClean="0">
                <a:latin typeface="Times New Roman" pitchFamily="18" charset="0"/>
                <a:cs typeface="Times New Roman" pitchFamily="18" charset="0"/>
              </a:rPr>
              <a:t>c</a:t>
            </a:r>
            <a:r>
              <a:rPr lang="en-US" sz="1300" baseline="0" dirty="0" err="1" smtClean="0">
                <a:latin typeface="Times New Roman" pitchFamily="18" charset="0"/>
                <a:cs typeface="Times New Roman" pitchFamily="18" charset="0"/>
              </a:rPr>
              <a:t>runking</a:t>
            </a:r>
            <a:r>
              <a:rPr lang="en-US" sz="1300" baseline="0" dirty="0" smtClean="0">
                <a:latin typeface="Times New Roman" pitchFamily="18" charset="0"/>
                <a:cs typeface="Times New Roman" pitchFamily="18" charset="0"/>
              </a:rPr>
              <a:t>, and popping) when the conditions call for a waltz, stereotypy is a problem.</a:t>
            </a:r>
          </a:p>
          <a:p>
            <a:endParaRPr lang="en-US" sz="800" baseline="0" dirty="0" smtClean="0">
              <a:latin typeface="Times New Roman" pitchFamily="18" charset="0"/>
              <a:cs typeface="Times New Roman" pitchFamily="18" charset="0"/>
            </a:endParaRPr>
          </a:p>
          <a:p>
            <a:r>
              <a:rPr lang="en-US" sz="1300" baseline="0" dirty="0" smtClean="0">
                <a:latin typeface="Times New Roman" pitchFamily="18" charset="0"/>
                <a:cs typeface="Times New Roman" pitchFamily="18" charset="0"/>
              </a:rPr>
              <a:t>***The troublesome nature of stereotypy is sometimes amplified when caregivers attempt to prohibit the behavior during teaching periods or social conditions and that interaction evokes more serious problem behavior like aggression or self-injury. Stereotypy, regardless of any particular frequency, is a problem under these conditions and one that demands our attention.</a:t>
            </a:r>
          </a:p>
          <a:p>
            <a:endParaRPr lang="en-US" sz="800" baseline="0" dirty="0" smtClean="0">
              <a:latin typeface="Times New Roman" pitchFamily="18" charset="0"/>
              <a:cs typeface="Times New Roman" pitchFamily="18" charset="0"/>
            </a:endParaRPr>
          </a:p>
          <a:p>
            <a:r>
              <a:rPr lang="en-US" sz="1300" baseline="0" dirty="0" smtClean="0">
                <a:latin typeface="Times New Roman" pitchFamily="18" charset="0"/>
                <a:cs typeface="Times New Roman" pitchFamily="18" charset="0"/>
              </a:rPr>
              <a:t>So we know what stereotypy is and when it is a problem, but we are not ready to develop a treatment yet because despite the assumption that all stereotypy is self stimulatory or produces its own reinforcement, we should be careful to recognize that all forms of behavior are functionally fickle.</a:t>
            </a:r>
          </a:p>
          <a:p>
            <a:endParaRPr lang="en-US" sz="1200" baseline="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390524305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06488" y="696913"/>
            <a:ext cx="4646612" cy="3486150"/>
          </a:xfrm>
          <a:ln/>
        </p:spPr>
      </p:sp>
      <p:sp>
        <p:nvSpPr>
          <p:cNvPr id="58371" name="Rectangle 3"/>
          <p:cNvSpPr>
            <a:spLocks noGrp="1" noChangeArrowheads="1"/>
          </p:cNvSpPr>
          <p:nvPr>
            <p:ph type="body" idx="1"/>
          </p:nvPr>
        </p:nvSpPr>
        <p:spPr>
          <a:xfrm>
            <a:off x="228600" y="4267200"/>
            <a:ext cx="6477000" cy="4876799"/>
          </a:xfrm>
          <a:noFill/>
          <a:ln w="9525"/>
        </p:spPr>
        <p:txBody>
          <a:bodyPr>
            <a:noAutofit/>
          </a:bodyPr>
          <a:lstStyle/>
          <a:p>
            <a:r>
              <a:rPr lang="en-US" sz="1300" baseline="0" dirty="0" smtClean="0">
                <a:latin typeface="Times New Roman" pitchFamily="18" charset="0"/>
                <a:cs typeface="Times New Roman" pitchFamily="18" charset="0"/>
              </a:rPr>
              <a:t>It appears that behavior analysts are called in to address stereotypy when it is exhibited with impairing frequency. But it is not the number or amount per se. There is no magic number—600 hand flaps per day is okay but 1000 hand flaps requires our attention. It is not like that.</a:t>
            </a:r>
          </a:p>
          <a:p>
            <a:endParaRPr lang="en-US" sz="800" baseline="0" dirty="0" smtClean="0">
              <a:latin typeface="Times New Roman" pitchFamily="18" charset="0"/>
              <a:cs typeface="Times New Roman" pitchFamily="18" charset="0"/>
            </a:endParaRPr>
          </a:p>
          <a:p>
            <a:r>
              <a:rPr lang="en-US" sz="1300" baseline="0" dirty="0" smtClean="0">
                <a:latin typeface="Times New Roman" pitchFamily="18" charset="0"/>
                <a:cs typeface="Times New Roman" pitchFamily="18" charset="0"/>
              </a:rPr>
              <a:t>I know it goes against the frequently favored strength-based framing of autism, but for me autism is characterized by deficits in language and social interaction and other important socially-constructed skills like number and letter identification. That which many children of typical development learn by accident or through largely unstructured and unplanned interactions requires careful and systematic teaching for children with autism to learn. </a:t>
            </a:r>
            <a:r>
              <a:rPr lang="en-US" sz="1300" dirty="0" smtClean="0">
                <a:latin typeface="Times New Roman" pitchFamily="18" charset="0"/>
                <a:cs typeface="Times New Roman" pitchFamily="18" charset="0"/>
              </a:rPr>
              <a:t>*** Stereotypy </a:t>
            </a:r>
            <a:r>
              <a:rPr lang="en-US" sz="1300" baseline="0" dirty="0" smtClean="0">
                <a:latin typeface="Times New Roman" pitchFamily="18" charset="0"/>
                <a:cs typeface="Times New Roman" pitchFamily="18" charset="0"/>
              </a:rPr>
              <a:t>is a problem when it interferes with these important systematic teaching periods. </a:t>
            </a:r>
          </a:p>
          <a:p>
            <a:endParaRPr lang="en-US" sz="800" baseline="0" dirty="0" smtClean="0">
              <a:latin typeface="Times New Roman" pitchFamily="18" charset="0"/>
              <a:cs typeface="Times New Roman" pitchFamily="18" charset="0"/>
            </a:endParaRPr>
          </a:p>
          <a:p>
            <a:r>
              <a:rPr lang="en-US" sz="1300" baseline="0" dirty="0" smtClean="0">
                <a:latin typeface="Times New Roman" pitchFamily="18" charset="0"/>
                <a:cs typeface="Times New Roman" pitchFamily="18" charset="0"/>
              </a:rPr>
              <a:t>Stereotypy is also a problem when it routinely interferes with common social interactions.  Todd </a:t>
            </a:r>
            <a:r>
              <a:rPr lang="en-US" sz="1300" baseline="0" dirty="0" err="1" smtClean="0">
                <a:latin typeface="Times New Roman" pitchFamily="18" charset="0"/>
                <a:cs typeface="Times New Roman" pitchFamily="18" charset="0"/>
              </a:rPr>
              <a:t>Risley</a:t>
            </a:r>
            <a:r>
              <a:rPr lang="en-US" sz="1300" baseline="0" dirty="0" smtClean="0">
                <a:latin typeface="Times New Roman" pitchFamily="18" charset="0"/>
                <a:cs typeface="Times New Roman" pitchFamily="18" charset="0"/>
              </a:rPr>
              <a:t> often described social interactions as a dance, two people participating in a graceful series of interactions and exchanges. When kids are constantly performing solos (in today’s parlance, they are </a:t>
            </a:r>
            <a:r>
              <a:rPr lang="en-US" sz="1300" dirty="0" err="1" smtClean="0">
                <a:latin typeface="Times New Roman" pitchFamily="18" charset="0"/>
                <a:cs typeface="Times New Roman" pitchFamily="18" charset="0"/>
              </a:rPr>
              <a:t>c</a:t>
            </a:r>
            <a:r>
              <a:rPr lang="en-US" sz="1300" baseline="0" dirty="0" err="1" smtClean="0">
                <a:latin typeface="Times New Roman" pitchFamily="18" charset="0"/>
                <a:cs typeface="Times New Roman" pitchFamily="18" charset="0"/>
              </a:rPr>
              <a:t>runking</a:t>
            </a:r>
            <a:r>
              <a:rPr lang="en-US" sz="1300" baseline="0" dirty="0" smtClean="0">
                <a:latin typeface="Times New Roman" pitchFamily="18" charset="0"/>
                <a:cs typeface="Times New Roman" pitchFamily="18" charset="0"/>
              </a:rPr>
              <a:t>, and popping) when the conditions call for a waltz, stereotypy is a problem.</a:t>
            </a:r>
          </a:p>
          <a:p>
            <a:endParaRPr lang="en-US" sz="800" baseline="0" dirty="0" smtClean="0">
              <a:latin typeface="Times New Roman" pitchFamily="18" charset="0"/>
              <a:cs typeface="Times New Roman" pitchFamily="18" charset="0"/>
            </a:endParaRPr>
          </a:p>
          <a:p>
            <a:r>
              <a:rPr lang="en-US" sz="1300" baseline="0" dirty="0" smtClean="0">
                <a:latin typeface="Times New Roman" pitchFamily="18" charset="0"/>
                <a:cs typeface="Times New Roman" pitchFamily="18" charset="0"/>
              </a:rPr>
              <a:t>***The troublesome nature of stereotypy is sometimes amplified when caregivers attempt to prohibit the behavior during teaching periods or social conditions and that interaction evokes more serious problem behavior like aggression or self-injury. Stereotypy, regardless of any particular frequency, is a problem under these conditions and one that demands our attention.</a:t>
            </a:r>
          </a:p>
          <a:p>
            <a:endParaRPr lang="en-US" sz="800" baseline="0" dirty="0" smtClean="0">
              <a:latin typeface="Times New Roman" pitchFamily="18" charset="0"/>
              <a:cs typeface="Times New Roman" pitchFamily="18" charset="0"/>
            </a:endParaRPr>
          </a:p>
          <a:p>
            <a:r>
              <a:rPr lang="en-US" sz="1300" baseline="0" dirty="0" smtClean="0">
                <a:latin typeface="Times New Roman" pitchFamily="18" charset="0"/>
                <a:cs typeface="Times New Roman" pitchFamily="18" charset="0"/>
              </a:rPr>
              <a:t>So we know what stereotypy is and when it is a problem, but we are not ready to develop a treatment yet because despite the assumption that all stereotypy is self stimulatory or produces its own reinforcement, we should be careful to recognize that all forms of behavior are functionally fickle.</a:t>
            </a:r>
          </a:p>
          <a:p>
            <a:endParaRPr lang="en-US" sz="1200" baseline="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6318503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06488" y="696913"/>
            <a:ext cx="4646612" cy="3486150"/>
          </a:xfrm>
          <a:ln/>
        </p:spPr>
      </p:sp>
      <p:sp>
        <p:nvSpPr>
          <p:cNvPr id="58371" name="Rectangle 3"/>
          <p:cNvSpPr>
            <a:spLocks noGrp="1" noChangeArrowheads="1"/>
          </p:cNvSpPr>
          <p:nvPr>
            <p:ph type="body" idx="1"/>
          </p:nvPr>
        </p:nvSpPr>
        <p:spPr>
          <a:xfrm>
            <a:off x="105228" y="4194631"/>
            <a:ext cx="6629400" cy="5029200"/>
          </a:xfrm>
          <a:noFill/>
          <a:ln w="9525"/>
        </p:spPr>
        <p:txBody>
          <a:bodyPr>
            <a:noAutofit/>
          </a:bodyPr>
          <a:lstStyle/>
          <a:p>
            <a:r>
              <a:rPr lang="en-US" b="0" u="none" dirty="0" smtClean="0">
                <a:cs typeface="Times New Roman" pitchFamily="18" charset="0"/>
              </a:rPr>
              <a:t>Gentle teaching, positive reinforcement, functional communication, choice making, </a:t>
            </a:r>
            <a:r>
              <a:rPr lang="en-US" b="0" u="none" smtClean="0">
                <a:cs typeface="Times New Roman" pitchFamily="18" charset="0"/>
              </a:rPr>
              <a:t>proactive</a:t>
            </a:r>
            <a:r>
              <a:rPr lang="en-US" b="0" u="none" baseline="0" smtClean="0">
                <a:cs typeface="Times New Roman" pitchFamily="18" charset="0"/>
              </a:rPr>
              <a:t> intervention.</a:t>
            </a:r>
            <a:endParaRPr lang="en-US" dirty="0" smtClean="0">
              <a:cs typeface="Times New Roman" pitchFamily="18" charset="0"/>
            </a:endParaRPr>
          </a:p>
        </p:txBody>
      </p:sp>
    </p:spTree>
    <p:extLst>
      <p:ext uri="{BB962C8B-B14F-4D97-AF65-F5344CB8AC3E}">
        <p14:creationId xmlns:p14="http://schemas.microsoft.com/office/powerpoint/2010/main" val="102392301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06488" y="696913"/>
            <a:ext cx="4646612" cy="3486150"/>
          </a:xfrm>
          <a:ln/>
        </p:spPr>
      </p:sp>
      <p:sp>
        <p:nvSpPr>
          <p:cNvPr id="58371" name="Rectangle 3"/>
          <p:cNvSpPr>
            <a:spLocks noGrp="1" noChangeArrowheads="1"/>
          </p:cNvSpPr>
          <p:nvPr>
            <p:ph type="body" idx="1"/>
          </p:nvPr>
        </p:nvSpPr>
        <p:spPr>
          <a:xfrm>
            <a:off x="105228" y="4194631"/>
            <a:ext cx="6629400" cy="5029200"/>
          </a:xfrm>
          <a:noFill/>
          <a:ln w="9525"/>
        </p:spPr>
        <p:txBody>
          <a:bodyPr>
            <a:noAutofit/>
          </a:bodyPr>
          <a:lstStyle/>
          <a:p>
            <a:r>
              <a:rPr lang="en-US" b="0" u="none" dirty="0" smtClean="0">
                <a:cs typeface="Times New Roman" pitchFamily="18" charset="0"/>
              </a:rPr>
              <a:t>Gentle teaching, positive reinforcement, functional communication, choice making, </a:t>
            </a:r>
            <a:r>
              <a:rPr lang="en-US" b="0" u="none" smtClean="0">
                <a:cs typeface="Times New Roman" pitchFamily="18" charset="0"/>
              </a:rPr>
              <a:t>proactive</a:t>
            </a:r>
            <a:r>
              <a:rPr lang="en-US" b="0" u="none" baseline="0" smtClean="0">
                <a:cs typeface="Times New Roman" pitchFamily="18" charset="0"/>
              </a:rPr>
              <a:t> intervention.</a:t>
            </a:r>
            <a:endParaRPr lang="en-US" dirty="0" smtClean="0">
              <a:cs typeface="Times New Roman" pitchFamily="18" charset="0"/>
            </a:endParaRPr>
          </a:p>
        </p:txBody>
      </p:sp>
    </p:spTree>
    <p:extLst>
      <p:ext uri="{BB962C8B-B14F-4D97-AF65-F5344CB8AC3E}">
        <p14:creationId xmlns:p14="http://schemas.microsoft.com/office/powerpoint/2010/main" val="314874878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06488" y="696913"/>
            <a:ext cx="4646612" cy="3486150"/>
          </a:xfrm>
          <a:ln/>
        </p:spPr>
      </p:sp>
      <p:sp>
        <p:nvSpPr>
          <p:cNvPr id="58371" name="Rectangle 3"/>
          <p:cNvSpPr>
            <a:spLocks noGrp="1" noChangeArrowheads="1"/>
          </p:cNvSpPr>
          <p:nvPr>
            <p:ph type="body" idx="1"/>
          </p:nvPr>
        </p:nvSpPr>
        <p:spPr>
          <a:xfrm>
            <a:off x="381000" y="4415791"/>
            <a:ext cx="5943600" cy="4374085"/>
          </a:xfrm>
          <a:noFill/>
          <a:ln w="9525"/>
        </p:spPr>
        <p:txBody>
          <a:bodyPr>
            <a:noAutofit/>
          </a:bodyPr>
          <a:lstStyle/>
          <a:p>
            <a:endParaRPr lang="en-US" sz="1500" b="0" dirty="0" smtClean="0">
              <a:latin typeface="Times New Roman" pitchFamily="18" charset="0"/>
              <a:cs typeface="Times New Roman" pitchFamily="18" charset="0"/>
            </a:endParaRPr>
          </a:p>
          <a:p>
            <a:r>
              <a:rPr lang="en-US" b="0" baseline="0" dirty="0" smtClean="0">
                <a:latin typeface="Cambria" pitchFamily="18" charset="0"/>
                <a:cs typeface="Times New Roman" pitchFamily="18" charset="0"/>
              </a:rPr>
              <a:t>The reinforcer we use is the stereotypy itself because ewe know that the act in and of itself is reinforcing.</a:t>
            </a:r>
          </a:p>
          <a:p>
            <a:endParaRPr lang="en-US" b="0" baseline="0" dirty="0" smtClean="0">
              <a:latin typeface="Cambria" pitchFamily="18" charset="0"/>
              <a:cs typeface="Times New Roman" pitchFamily="18" charset="0"/>
            </a:endParaRPr>
          </a:p>
          <a:p>
            <a:r>
              <a:rPr lang="en-US" b="0" dirty="0" smtClean="0">
                <a:latin typeface="Cambria" pitchFamily="18" charset="0"/>
              </a:rPr>
              <a:t>Desirable change in stereotypy</a:t>
            </a:r>
            <a:r>
              <a:rPr lang="en-US" b="0" baseline="0" dirty="0" smtClean="0">
                <a:latin typeface="Cambria" pitchFamily="18" charset="0"/>
              </a:rPr>
              <a:t> </a:t>
            </a:r>
            <a:r>
              <a:rPr lang="en-US" b="0" dirty="0" smtClean="0">
                <a:latin typeface="Cambria" pitchFamily="18" charset="0"/>
                <a:cs typeface="Times New Roman"/>
              </a:rPr>
              <a:t>requires that changes be made to both the antecedents and consequences for stereotypy and for an alternative behavior and that more and better alternative behavior is painstakingly developed over time. Our most</a:t>
            </a:r>
            <a:r>
              <a:rPr lang="en-US" b="0" baseline="0" dirty="0" smtClean="0">
                <a:latin typeface="Cambria" pitchFamily="18" charset="0"/>
                <a:cs typeface="Times New Roman"/>
              </a:rPr>
              <a:t> convincing applied literature is hyper-analytic in that the goals are to break treatments down to identify the functional components. This is good and necessary, but at the same time, it leaves us with a fractured technology distributed across different journal articles. While we are breaking down interventions, we also need to synthesize that which is known into effective treatment packages to make long term and meaningful differences in stereotypy.</a:t>
            </a:r>
          </a:p>
          <a:p>
            <a:endParaRPr lang="en-US" b="0" baseline="0" dirty="0" smtClean="0">
              <a:latin typeface="Cambria" pitchFamily="18" charset="0"/>
              <a:cs typeface="Times New Roman"/>
            </a:endParaRPr>
          </a:p>
          <a:p>
            <a:r>
              <a:rPr lang="en-US" b="0" baseline="0" dirty="0" smtClean="0">
                <a:latin typeface="Cambria" pitchFamily="18" charset="0"/>
                <a:cs typeface="Times New Roman"/>
              </a:rPr>
              <a:t>We as a field have not yet achieved this goal.</a:t>
            </a:r>
          </a:p>
          <a:p>
            <a:endParaRPr lang="en-US" b="0" baseline="0" dirty="0" smtClean="0">
              <a:latin typeface="Cambria" pitchFamily="18" charset="0"/>
              <a:cs typeface="Times New Roman"/>
            </a:endParaRPr>
          </a:p>
          <a:p>
            <a:r>
              <a:rPr lang="en-US" b="0" baseline="0" dirty="0" smtClean="0">
                <a:latin typeface="Cambria" pitchFamily="18" charset="0"/>
                <a:cs typeface="Times New Roman"/>
              </a:rPr>
              <a:t>Changing stereotypy is a developmental process; just like the one that unfold naturally with typically developing babies who almost all start out engaging exclusively in stereotypy and then learning how to derive reinforcement from other behavior-</a:t>
            </a:r>
            <a:r>
              <a:rPr lang="en-US" b="0" baseline="0" dirty="0" err="1" smtClean="0">
                <a:latin typeface="Cambria" pitchFamily="18" charset="0"/>
                <a:cs typeface="Times New Roman"/>
              </a:rPr>
              <a:t>env</a:t>
            </a:r>
            <a:r>
              <a:rPr lang="en-US" b="0" baseline="0" dirty="0" smtClean="0">
                <a:latin typeface="Cambria" pitchFamily="18" charset="0"/>
                <a:cs typeface="Times New Roman"/>
              </a:rPr>
              <a:t> interactions.</a:t>
            </a:r>
            <a:endParaRPr lang="en-US" baseline="0" dirty="0" smtClean="0">
              <a:latin typeface="Cambria" pitchFamily="18" charset="0"/>
              <a:cs typeface="Times New Roman" pitchFamily="18" charset="0"/>
            </a:endParaRPr>
          </a:p>
        </p:txBody>
      </p:sp>
    </p:spTree>
    <p:extLst>
      <p:ext uri="{BB962C8B-B14F-4D97-AF65-F5344CB8AC3E}">
        <p14:creationId xmlns:p14="http://schemas.microsoft.com/office/powerpoint/2010/main" val="60036978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buClr>
                <a:schemeClr val="tx2"/>
              </a:buClr>
              <a:tabLst>
                <a:tab pos="914400" algn="l"/>
                <a:tab pos="1828800" algn="l"/>
                <a:tab pos="2336800" algn="l"/>
                <a:tab pos="2743200" algn="l"/>
                <a:tab pos="3090863" algn="l"/>
                <a:tab pos="3657600" algn="l"/>
                <a:tab pos="4114800" algn="l"/>
                <a:tab pos="4572000" algn="l"/>
                <a:tab pos="5080000" algn="l"/>
                <a:tab pos="5486400" algn="l"/>
                <a:tab pos="5943600" algn="l"/>
                <a:tab pos="6400800" algn="l"/>
                <a:tab pos="6858000" algn="l"/>
                <a:tab pos="7315200" algn="l"/>
                <a:tab pos="7772400" algn="l"/>
                <a:tab pos="8229600" algn="l"/>
                <a:tab pos="8686800" algn="l"/>
                <a:tab pos="9194800" algn="l"/>
              </a:tabLst>
              <a:defRPr/>
            </a:pPr>
            <a:r>
              <a:rPr lang="en-US" dirty="0" smtClean="0">
                <a:latin typeface="Cambria" pitchFamily="18" charset="0"/>
              </a:rPr>
              <a:t>We</a:t>
            </a:r>
            <a:r>
              <a:rPr lang="en-US" baseline="0" dirty="0" smtClean="0">
                <a:latin typeface="Cambria" pitchFamily="18" charset="0"/>
              </a:rPr>
              <a:t> are currently applying the model with 3 adolescents who have engaged in impairing rates of stereotypy for many years across all daily activities and settings. Each of these teenagers has a diagnosis of an autism spectrum disorder. </a:t>
            </a:r>
          </a:p>
          <a:p>
            <a:pPr marL="0" indent="0">
              <a:buClr>
                <a:schemeClr val="tx2"/>
              </a:buClr>
              <a:tabLst>
                <a:tab pos="914400" algn="l"/>
                <a:tab pos="1828800" algn="l"/>
                <a:tab pos="2336800" algn="l"/>
                <a:tab pos="2743200" algn="l"/>
                <a:tab pos="3090863" algn="l"/>
                <a:tab pos="3657600" algn="l"/>
                <a:tab pos="4114800" algn="l"/>
                <a:tab pos="4572000" algn="l"/>
                <a:tab pos="5080000" algn="l"/>
                <a:tab pos="5486400" algn="l"/>
                <a:tab pos="5943600" algn="l"/>
                <a:tab pos="6400800" algn="l"/>
                <a:tab pos="6858000" algn="l"/>
                <a:tab pos="7315200" algn="l"/>
                <a:tab pos="7772400" algn="l"/>
                <a:tab pos="8229600" algn="l"/>
                <a:tab pos="8686800" algn="l"/>
                <a:tab pos="9194800" algn="l"/>
              </a:tabLst>
              <a:defRPr/>
            </a:pPr>
            <a:endParaRPr lang="en-US" baseline="0" dirty="0" smtClean="0">
              <a:latin typeface="Cambria" pitchFamily="18" charset="0"/>
            </a:endParaRPr>
          </a:p>
          <a:p>
            <a:pPr marL="0" indent="0">
              <a:buClr>
                <a:schemeClr val="tx2"/>
              </a:buClr>
              <a:tabLst>
                <a:tab pos="914400" algn="l"/>
                <a:tab pos="1828800" algn="l"/>
                <a:tab pos="2336800" algn="l"/>
                <a:tab pos="2743200" algn="l"/>
                <a:tab pos="3090863" algn="l"/>
                <a:tab pos="3657600" algn="l"/>
                <a:tab pos="4114800" algn="l"/>
                <a:tab pos="4572000" algn="l"/>
                <a:tab pos="5080000" algn="l"/>
                <a:tab pos="5486400" algn="l"/>
                <a:tab pos="5943600" algn="l"/>
                <a:tab pos="6400800" algn="l"/>
                <a:tab pos="6858000" algn="l"/>
                <a:tab pos="7315200" algn="l"/>
                <a:tab pos="7772400" algn="l"/>
                <a:tab pos="8229600" algn="l"/>
                <a:tab pos="8686800" algn="l"/>
                <a:tab pos="9194800" algn="l"/>
              </a:tabLst>
              <a:defRPr/>
            </a:pPr>
            <a:r>
              <a:rPr lang="en-US" baseline="0" dirty="0" smtClean="0">
                <a:latin typeface="Cambria" pitchFamily="18" charset="0"/>
              </a:rPr>
              <a:t>Their stereotypy took these forms </a:t>
            </a:r>
            <a:r>
              <a:rPr lang="en-US" i="1" baseline="0" dirty="0" smtClean="0">
                <a:latin typeface="Cambria" pitchFamily="18" charset="0"/>
              </a:rPr>
              <a:t>(point).</a:t>
            </a:r>
          </a:p>
          <a:p>
            <a:pPr marL="0" indent="0">
              <a:buClr>
                <a:schemeClr val="tx2"/>
              </a:buClr>
              <a:tabLst>
                <a:tab pos="914400" algn="l"/>
                <a:tab pos="1828800" algn="l"/>
                <a:tab pos="2336800" algn="l"/>
                <a:tab pos="2743200" algn="l"/>
                <a:tab pos="3090863" algn="l"/>
                <a:tab pos="3657600" algn="l"/>
                <a:tab pos="4114800" algn="l"/>
                <a:tab pos="4572000" algn="l"/>
                <a:tab pos="5080000" algn="l"/>
                <a:tab pos="5486400" algn="l"/>
                <a:tab pos="5943600" algn="l"/>
                <a:tab pos="6400800" algn="l"/>
                <a:tab pos="6858000" algn="l"/>
                <a:tab pos="7315200" algn="l"/>
                <a:tab pos="7772400" algn="l"/>
                <a:tab pos="8229600" algn="l"/>
                <a:tab pos="8686800" algn="l"/>
                <a:tab pos="9194800" algn="l"/>
              </a:tabLst>
              <a:defRPr/>
            </a:pPr>
            <a:endParaRPr lang="en-US" baseline="0" dirty="0" smtClean="0">
              <a:latin typeface="Cambria" pitchFamily="18" charset="0"/>
            </a:endParaRPr>
          </a:p>
          <a:p>
            <a:pPr marL="0" indent="0">
              <a:buClr>
                <a:schemeClr val="tx2"/>
              </a:buClr>
              <a:tabLst>
                <a:tab pos="914400" algn="l"/>
                <a:tab pos="1828800" algn="l"/>
                <a:tab pos="2336800" algn="l"/>
                <a:tab pos="2743200" algn="l"/>
                <a:tab pos="3090863" algn="l"/>
                <a:tab pos="3657600" algn="l"/>
                <a:tab pos="4114800" algn="l"/>
                <a:tab pos="4572000" algn="l"/>
                <a:tab pos="5080000" algn="l"/>
                <a:tab pos="5486400" algn="l"/>
                <a:tab pos="5943600" algn="l"/>
                <a:tab pos="6400800" algn="l"/>
                <a:tab pos="6858000" algn="l"/>
                <a:tab pos="7315200" algn="l"/>
                <a:tab pos="7772400" algn="l"/>
                <a:tab pos="8229600" algn="l"/>
                <a:tab pos="8686800" algn="l"/>
                <a:tab pos="9194800" algn="l"/>
              </a:tabLst>
              <a:defRPr/>
            </a:pPr>
            <a:r>
              <a:rPr lang="en-US" baseline="0" dirty="0" smtClean="0">
                <a:latin typeface="Cambria" pitchFamily="18" charset="0"/>
              </a:rPr>
              <a:t> </a:t>
            </a:r>
            <a:endParaRPr lang="en-US" kern="1200" dirty="0" smtClean="0">
              <a:solidFill>
                <a:schemeClr val="tx1"/>
              </a:solidFill>
              <a:latin typeface="Cambria" pitchFamily="18" charset="0"/>
            </a:endParaRPr>
          </a:p>
        </p:txBody>
      </p:sp>
      <p:sp>
        <p:nvSpPr>
          <p:cNvPr id="4" name="Slide Number Placeholder 3"/>
          <p:cNvSpPr>
            <a:spLocks noGrp="1"/>
          </p:cNvSpPr>
          <p:nvPr>
            <p:ph type="sldNum" sz="quarter" idx="10"/>
          </p:nvPr>
        </p:nvSpPr>
        <p:spPr/>
        <p:txBody>
          <a:bodyPr/>
          <a:lstStyle/>
          <a:p>
            <a:fld id="{1E3E13BE-B4B4-40FB-9130-154EEC140EFF}" type="slidenum">
              <a:rPr lang="en-US" smtClean="0"/>
              <a:pPr/>
              <a:t>69</a:t>
            </a:fld>
            <a:endParaRPr lang="en-US"/>
          </a:p>
        </p:txBody>
      </p:sp>
    </p:spTree>
    <p:extLst>
      <p:ext uri="{BB962C8B-B14F-4D97-AF65-F5344CB8AC3E}">
        <p14:creationId xmlns:p14="http://schemas.microsoft.com/office/powerpoint/2010/main" val="176578969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xfrm>
            <a:off x="1106488" y="696913"/>
            <a:ext cx="4646612" cy="3486150"/>
          </a:xfrm>
          <a:ln/>
        </p:spPr>
      </p:sp>
      <p:sp>
        <p:nvSpPr>
          <p:cNvPr id="82947" name="Rectangle 3"/>
          <p:cNvSpPr>
            <a:spLocks noGrp="1" noChangeArrowheads="1"/>
          </p:cNvSpPr>
          <p:nvPr>
            <p:ph type="body" idx="1"/>
          </p:nvPr>
        </p:nvSpPr>
        <p:spPr>
          <a:noFill/>
          <a:ln w="9525"/>
        </p:spPr>
        <p:txBody>
          <a:bodyPr/>
          <a:lstStyle/>
          <a:p>
            <a:pPr defTabSz="917722">
              <a:defRPr/>
            </a:pPr>
            <a:r>
              <a:rPr lang="en-US" dirty="0" smtClean="0">
                <a:latin typeface="Times New Roman" pitchFamily="18" charset="0"/>
                <a:cs typeface="Times New Roman" pitchFamily="18" charset="0"/>
              </a:rPr>
              <a:t>We saw very similar effects</a:t>
            </a:r>
            <a:r>
              <a:rPr lang="en-US" baseline="0" dirty="0" smtClean="0">
                <a:latin typeface="Times New Roman" pitchFamily="18" charset="0"/>
                <a:cs typeface="Times New Roman" pitchFamily="18" charset="0"/>
              </a:rPr>
              <a:t> with Edward—low levels of stereotypy and high levels of functional engagement were observed when and only when differential reinforcement was arranged.</a:t>
            </a:r>
            <a:endParaRPr lang="en-US"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48968355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Cambria" pitchFamily="18" charset="0"/>
              </a:rPr>
              <a:t>Here are the specific questions and</a:t>
            </a:r>
            <a:r>
              <a:rPr lang="en-US" baseline="0" dirty="0" smtClean="0">
                <a:latin typeface="Cambria" pitchFamily="18" charset="0"/>
              </a:rPr>
              <a:t> associated results. The scores were quite high, indicative of strong satisfaction with the goals, procedures, and outcomes. We are currently collecting these data for the other two boys.  </a:t>
            </a:r>
            <a:endParaRPr lang="en-US" dirty="0">
              <a:latin typeface="Cambria" pitchFamily="18" charset="0"/>
            </a:endParaRPr>
          </a:p>
        </p:txBody>
      </p:sp>
      <p:sp>
        <p:nvSpPr>
          <p:cNvPr id="4" name="Slide Number Placeholder 3"/>
          <p:cNvSpPr>
            <a:spLocks noGrp="1"/>
          </p:cNvSpPr>
          <p:nvPr>
            <p:ph type="sldNum" sz="quarter" idx="10"/>
          </p:nvPr>
        </p:nvSpPr>
        <p:spPr/>
        <p:txBody>
          <a:bodyPr/>
          <a:lstStyle/>
          <a:p>
            <a:fld id="{6312EACC-0809-4BF3-A1FA-4216C5707E6B}" type="slidenum">
              <a:rPr lang="en-US" smtClean="0"/>
              <a:pPr/>
              <a:t>71</a:t>
            </a:fld>
            <a:endParaRPr lang="en-US"/>
          </a:p>
        </p:txBody>
      </p:sp>
    </p:spTree>
    <p:extLst>
      <p:ext uri="{BB962C8B-B14F-4D97-AF65-F5344CB8AC3E}">
        <p14:creationId xmlns:p14="http://schemas.microsoft.com/office/powerpoint/2010/main" val="374065043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xfrm>
            <a:off x="1106488" y="696913"/>
            <a:ext cx="4646612" cy="3486150"/>
          </a:xfrm>
          <a:ln/>
        </p:spPr>
      </p:sp>
      <p:sp>
        <p:nvSpPr>
          <p:cNvPr id="82947" name="Rectangle 3"/>
          <p:cNvSpPr>
            <a:spLocks noGrp="1" noChangeArrowheads="1"/>
          </p:cNvSpPr>
          <p:nvPr>
            <p:ph type="body" idx="1"/>
          </p:nvPr>
        </p:nvSpPr>
        <p:spPr>
          <a:noFill/>
          <a:ln w="9525"/>
        </p:spPr>
        <p:txBody>
          <a:bodyPr/>
          <a:lstStyle/>
          <a:p>
            <a:pPr defTabSz="917722">
              <a:defRPr/>
            </a:pPr>
            <a:r>
              <a:rPr lang="en-US" dirty="0" smtClean="0">
                <a:latin typeface="Times New Roman" pitchFamily="18" charset="0"/>
                <a:cs typeface="Times New Roman" pitchFamily="18" charset="0"/>
              </a:rPr>
              <a:t>As we are prone to do in my research</a:t>
            </a:r>
            <a:r>
              <a:rPr lang="en-US" baseline="0" dirty="0" smtClean="0">
                <a:latin typeface="Times New Roman" pitchFamily="18" charset="0"/>
                <a:cs typeface="Times New Roman" pitchFamily="18" charset="0"/>
              </a:rPr>
              <a:t> group, we also asked the boys which treatment they preferred. Unfortunately, this question requires a slightly more complex set of methods than that used with the other stakeholders. We refer to these methods as concurrent chains arrangements.</a:t>
            </a:r>
          </a:p>
          <a:p>
            <a:pPr defTabSz="917722">
              <a:defRPr/>
            </a:pPr>
            <a:endParaRPr lang="en-US" baseline="0" dirty="0" smtClean="0">
              <a:latin typeface="Times New Roman" pitchFamily="18" charset="0"/>
              <a:cs typeface="Times New Roman" pitchFamily="18" charset="0"/>
            </a:endParaRPr>
          </a:p>
          <a:p>
            <a:pPr defTabSz="917722">
              <a:defRPr/>
            </a:pPr>
            <a:r>
              <a:rPr lang="en-US" baseline="0" dirty="0" smtClean="0">
                <a:latin typeface="Times New Roman" pitchFamily="18" charset="0"/>
                <a:cs typeface="Times New Roman" pitchFamily="18" charset="0"/>
              </a:rPr>
              <a:t>If you are interested in learning more about this procedure, please see this article published last year in </a:t>
            </a:r>
            <a:r>
              <a:rPr lang="en-US" i="1" baseline="0" dirty="0" smtClean="0">
                <a:latin typeface="Times New Roman" pitchFamily="18" charset="0"/>
                <a:cs typeface="Times New Roman" pitchFamily="18" charset="0"/>
              </a:rPr>
              <a:t>Behavior Analysis in Practice</a:t>
            </a:r>
            <a:r>
              <a:rPr lang="en-US" baseline="0" smtClean="0">
                <a:latin typeface="Times New Roman" pitchFamily="18" charset="0"/>
                <a:cs typeface="Times New Roman" pitchFamily="18" charset="0"/>
              </a:rPr>
              <a:t>.  </a:t>
            </a:r>
            <a:endParaRPr lang="en-US"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65364263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6018" name="Rectangle 2"/>
          <p:cNvSpPr>
            <a:spLocks noGrp="1" noRot="1" noChangeAspect="1" noChangeArrowheads="1" noTextEdit="1"/>
          </p:cNvSpPr>
          <p:nvPr>
            <p:ph type="sldImg"/>
          </p:nvPr>
        </p:nvSpPr>
        <p:spPr>
          <a:ln/>
        </p:spPr>
      </p:sp>
      <p:sp>
        <p:nvSpPr>
          <p:cNvPr id="726019" name="Rectangle 3"/>
          <p:cNvSpPr>
            <a:spLocks noGrp="1" noChangeArrowheads="1"/>
          </p:cNvSpPr>
          <p:nvPr>
            <p:ph type="body" idx="1"/>
          </p:nvPr>
        </p:nvSpPr>
        <p:spPr>
          <a:xfrm>
            <a:off x="457200" y="4415791"/>
            <a:ext cx="6019800" cy="4183380"/>
          </a:xfrm>
        </p:spPr>
        <p:txBody>
          <a:bodyPr>
            <a:normAutofit/>
          </a:bodyPr>
          <a:lstStyle/>
          <a:p>
            <a:r>
              <a:rPr lang="en-US" dirty="0" smtClean="0">
                <a:latin typeface="Cambria" pitchFamily="18" charset="0"/>
                <a:cs typeface="Times New Roman" pitchFamily="18" charset="0"/>
              </a:rPr>
              <a:t>For</a:t>
            </a:r>
            <a:r>
              <a:rPr lang="en-US" baseline="0" dirty="0" smtClean="0">
                <a:latin typeface="Cambria" pitchFamily="18" charset="0"/>
                <a:cs typeface="Times New Roman" pitchFamily="18" charset="0"/>
              </a:rPr>
              <a:t> Jon, </a:t>
            </a:r>
            <a:r>
              <a:rPr lang="en-US" dirty="0" smtClean="0">
                <a:latin typeface="Cambria" pitchFamily="18" charset="0"/>
                <a:cs typeface="Times New Roman" pitchFamily="18" charset="0"/>
              </a:rPr>
              <a:t>Pink was correlate</a:t>
            </a:r>
            <a:r>
              <a:rPr lang="en-US" baseline="0" dirty="0" smtClean="0">
                <a:latin typeface="Cambria" pitchFamily="18" charset="0"/>
                <a:cs typeface="Times New Roman" pitchFamily="18" charset="0"/>
              </a:rPr>
              <a:t>d with blocking only. When he selected this one, he sat at a table without activity materials and all attempts to engage in stereotypy were blocked.   CLICK It looked like this.</a:t>
            </a:r>
          </a:p>
          <a:p>
            <a:endParaRPr lang="en-US" baseline="0" dirty="0" smtClean="0">
              <a:latin typeface="Cambria" pitchFamily="18" charset="0"/>
              <a:cs typeface="Times New Roman" pitchFamily="18" charset="0"/>
            </a:endParaRPr>
          </a:p>
          <a:p>
            <a:r>
              <a:rPr lang="en-US" baseline="0" dirty="0" smtClean="0">
                <a:latin typeface="Cambria" pitchFamily="18" charset="0"/>
                <a:cs typeface="Times New Roman" pitchFamily="18" charset="0"/>
              </a:rPr>
              <a:t>Light blue was correlated with activities only. When he selected this one, he is sat at a Table with the activity materials and he was allowed to engage in stereotypy (there was no blocking). CLICK</a:t>
            </a:r>
          </a:p>
          <a:p>
            <a:endParaRPr lang="en-US" baseline="0" dirty="0" smtClean="0">
              <a:latin typeface="Cambria" pitchFamily="18" charset="0"/>
              <a:cs typeface="Times New Roman" pitchFamily="18" charset="0"/>
            </a:endParaRPr>
          </a:p>
          <a:p>
            <a:r>
              <a:rPr lang="en-US" baseline="0" dirty="0" smtClean="0">
                <a:latin typeface="Cambria" pitchFamily="18" charset="0"/>
                <a:cs typeface="Times New Roman" pitchFamily="18" charset="0"/>
              </a:rPr>
              <a:t>Royal blue was correlated with the treatment package. With this one, activities were on the table. Stereotypy was blocked until he engaged the activities for  a certain amount of time, then he was allowed to engage in stereotypy for about 30 s.   CLICK</a:t>
            </a:r>
          </a:p>
          <a:p>
            <a:endParaRPr lang="en-US" baseline="0" dirty="0" smtClean="0">
              <a:latin typeface="Cambria" pitchFamily="18" charset="0"/>
              <a:cs typeface="Times New Roman" pitchFamily="18" charset="0"/>
            </a:endParaRPr>
          </a:p>
          <a:p>
            <a:r>
              <a:rPr lang="en-US" baseline="0" dirty="0" smtClean="0">
                <a:latin typeface="Cambria" pitchFamily="18" charset="0"/>
                <a:cs typeface="Times New Roman" pitchFamily="18" charset="0"/>
              </a:rPr>
              <a:t>After experiencing each treatment for about 2 min, he was asked to leave the Tables and make another choice.</a:t>
            </a:r>
          </a:p>
          <a:p>
            <a:endParaRPr lang="en-US" baseline="0" dirty="0" smtClean="0">
              <a:latin typeface="Cambria" pitchFamily="18" charset="0"/>
              <a:cs typeface="Times New Roman" pitchFamily="18" charset="0"/>
            </a:endParaRPr>
          </a:p>
          <a:p>
            <a:endParaRPr lang="en-US" dirty="0" smtClean="0">
              <a:latin typeface="Cambria" pitchFamily="18" charset="0"/>
              <a:cs typeface="Times New Roman" pitchFamily="18" charset="0"/>
            </a:endParaRPr>
          </a:p>
          <a:p>
            <a:endParaRPr lang="en-US" baseline="0" dirty="0" smtClean="0">
              <a:latin typeface="Cambria" pitchFamily="18" charset="0"/>
              <a:cs typeface="Times New Roman" pitchFamily="18" charset="0"/>
            </a:endParaRPr>
          </a:p>
        </p:txBody>
      </p:sp>
    </p:spTree>
    <p:extLst>
      <p:ext uri="{BB962C8B-B14F-4D97-AF65-F5344CB8AC3E}">
        <p14:creationId xmlns:p14="http://schemas.microsoft.com/office/powerpoint/2010/main" val="25620830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 </a:t>
            </a:r>
          </a:p>
          <a:p>
            <a:r>
              <a:rPr lang="en-US" dirty="0" smtClean="0">
                <a:latin typeface="Cambria" pitchFamily="18" charset="0"/>
              </a:rPr>
              <a:t>We see a return</a:t>
            </a:r>
            <a:r>
              <a:rPr lang="en-US" baseline="0" dirty="0" smtClean="0">
                <a:latin typeface="Cambria" pitchFamily="18" charset="0"/>
              </a:rPr>
              <a:t> to indiscriminate performance when we </a:t>
            </a:r>
            <a:r>
              <a:rPr lang="en-US" dirty="0" smtClean="0">
                <a:latin typeface="Cambria" pitchFamily="18" charset="0"/>
              </a:rPr>
              <a:t>re-instated the non-differential consequences ….. suggesting</a:t>
            </a:r>
            <a:r>
              <a:rPr lang="en-US" baseline="0" dirty="0" smtClean="0">
                <a:latin typeface="Cambria" pitchFamily="18" charset="0"/>
              </a:rPr>
              <a:t> that his selections were indeed under control of the treatments in this middle phase.</a:t>
            </a:r>
            <a:endParaRPr lang="en-US" dirty="0" smtClean="0">
              <a:latin typeface="Cambria" pitchFamily="18" charset="0"/>
            </a:endParaRPr>
          </a:p>
          <a:p>
            <a:endParaRPr lang="en-US" dirty="0">
              <a:latin typeface="Cambria" pitchFamily="18" charset="0"/>
            </a:endParaRPr>
          </a:p>
        </p:txBody>
      </p:sp>
      <p:sp>
        <p:nvSpPr>
          <p:cNvPr id="4" name="Slide Number Placeholder 3"/>
          <p:cNvSpPr>
            <a:spLocks noGrp="1"/>
          </p:cNvSpPr>
          <p:nvPr>
            <p:ph type="sldNum" sz="quarter" idx="10"/>
          </p:nvPr>
        </p:nvSpPr>
        <p:spPr/>
        <p:txBody>
          <a:bodyPr/>
          <a:lstStyle/>
          <a:p>
            <a:fld id="{1E3E13BE-B4B4-40FB-9130-154EEC140EFF}" type="slidenum">
              <a:rPr lang="en-US" smtClean="0"/>
              <a:pPr/>
              <a:t>74</a:t>
            </a:fld>
            <a:endParaRPr lang="en-US"/>
          </a:p>
        </p:txBody>
      </p:sp>
    </p:spTree>
    <p:extLst>
      <p:ext uri="{BB962C8B-B14F-4D97-AF65-F5344CB8AC3E}">
        <p14:creationId xmlns:p14="http://schemas.microsoft.com/office/powerpoint/2010/main" val="20180670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kern="1200" dirty="0" smtClean="0">
                <a:solidFill>
                  <a:schemeClr val="tx1"/>
                </a:solidFill>
                <a:latin typeface="Cambria" pitchFamily="18" charset="0"/>
              </a:rPr>
              <a:t>When the colors were correlated with treatments, we see a strong preference for the Treatment package, and the final phase provides additional evidence</a:t>
            </a:r>
            <a:r>
              <a:rPr lang="en-US" kern="1200" baseline="0" dirty="0" smtClean="0">
                <a:solidFill>
                  <a:schemeClr val="tx1"/>
                </a:solidFill>
                <a:latin typeface="Cambria" pitchFamily="18" charset="0"/>
              </a:rPr>
              <a:t> that his selections were influenced by the treatments.</a:t>
            </a:r>
          </a:p>
          <a:p>
            <a:endParaRPr lang="en-US" kern="1200" baseline="0" dirty="0" smtClean="0">
              <a:solidFill>
                <a:schemeClr val="tx1"/>
              </a:solidFill>
              <a:latin typeface="Cambria" pitchFamily="18" charset="0"/>
            </a:endParaRPr>
          </a:p>
          <a:p>
            <a:r>
              <a:rPr lang="en-US" kern="1200" baseline="0" dirty="0" smtClean="0">
                <a:solidFill>
                  <a:schemeClr val="tx1"/>
                </a:solidFill>
                <a:latin typeface="Cambria" pitchFamily="18" charset="0"/>
              </a:rPr>
              <a:t>Let me emphasize here that Patrick could have accessed a condition in which he could play with the toys or engage in stereotypy at any time, but instead he routinely selected the condition in which his stereotypy was prevented until he emitted a requisite amount of engagement.</a:t>
            </a:r>
            <a:endParaRPr lang="en-US" dirty="0">
              <a:latin typeface="Cambria" pitchFamily="18" charset="0"/>
            </a:endParaRPr>
          </a:p>
        </p:txBody>
      </p:sp>
      <p:sp>
        <p:nvSpPr>
          <p:cNvPr id="4" name="Slide Number Placeholder 3"/>
          <p:cNvSpPr>
            <a:spLocks noGrp="1"/>
          </p:cNvSpPr>
          <p:nvPr>
            <p:ph type="sldNum" sz="quarter" idx="10"/>
          </p:nvPr>
        </p:nvSpPr>
        <p:spPr/>
        <p:txBody>
          <a:bodyPr/>
          <a:lstStyle/>
          <a:p>
            <a:fld id="{1E3E13BE-B4B4-40FB-9130-154EEC140EFF}" type="slidenum">
              <a:rPr lang="en-US" smtClean="0"/>
              <a:pPr/>
              <a:t>75</a:t>
            </a:fld>
            <a:endParaRPr lang="en-US"/>
          </a:p>
        </p:txBody>
      </p:sp>
    </p:spTree>
    <p:extLst>
      <p:ext uri="{BB962C8B-B14F-4D97-AF65-F5344CB8AC3E}">
        <p14:creationId xmlns:p14="http://schemas.microsoft.com/office/powerpoint/2010/main" val="131615988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kern="1200" dirty="0" smtClean="0">
                <a:solidFill>
                  <a:schemeClr val="tx1"/>
                </a:solidFill>
                <a:latin typeface="Cambria" pitchFamily="18" charset="0"/>
              </a:rPr>
              <a:t>And his discriminated</a:t>
            </a:r>
            <a:r>
              <a:rPr lang="en-US" kern="1200" baseline="0" dirty="0" smtClean="0">
                <a:solidFill>
                  <a:schemeClr val="tx1"/>
                </a:solidFill>
                <a:latin typeface="Cambria" pitchFamily="18" charset="0"/>
              </a:rPr>
              <a:t> selections abated once the differential treatment outcomes were removed.</a:t>
            </a:r>
            <a:endParaRPr lang="en-US" dirty="0" smtClean="0">
              <a:latin typeface="Cambria" pitchFamily="18" charset="0"/>
            </a:endParaRPr>
          </a:p>
          <a:p>
            <a:endParaRPr lang="en-US" dirty="0">
              <a:latin typeface="Cambria" pitchFamily="18" charset="0"/>
            </a:endParaRPr>
          </a:p>
        </p:txBody>
      </p:sp>
      <p:sp>
        <p:nvSpPr>
          <p:cNvPr id="4" name="Slide Number Placeholder 3"/>
          <p:cNvSpPr>
            <a:spLocks noGrp="1"/>
          </p:cNvSpPr>
          <p:nvPr>
            <p:ph type="sldNum" sz="quarter" idx="10"/>
          </p:nvPr>
        </p:nvSpPr>
        <p:spPr/>
        <p:txBody>
          <a:bodyPr/>
          <a:lstStyle/>
          <a:p>
            <a:fld id="{1E3E13BE-B4B4-40FB-9130-154EEC140EFF}" type="slidenum">
              <a:rPr lang="en-US" smtClean="0"/>
              <a:pPr/>
              <a:t>76</a:t>
            </a:fld>
            <a:endParaRPr lang="en-US"/>
          </a:p>
        </p:txBody>
      </p:sp>
    </p:spTree>
    <p:extLst>
      <p:ext uri="{BB962C8B-B14F-4D97-AF65-F5344CB8AC3E}">
        <p14:creationId xmlns:p14="http://schemas.microsoft.com/office/powerpoint/2010/main" val="1500974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xfrm>
            <a:off x="1106488" y="696913"/>
            <a:ext cx="4646612" cy="3486150"/>
          </a:xfrm>
          <a:ln/>
        </p:spPr>
      </p:sp>
      <p:sp>
        <p:nvSpPr>
          <p:cNvPr id="82947" name="Rectangle 3"/>
          <p:cNvSpPr>
            <a:spLocks noGrp="1" noChangeArrowheads="1"/>
          </p:cNvSpPr>
          <p:nvPr>
            <p:ph type="body" idx="1"/>
          </p:nvPr>
        </p:nvSpPr>
        <p:spPr>
          <a:xfrm>
            <a:off x="304800" y="4415791"/>
            <a:ext cx="6248400" cy="4183380"/>
          </a:xfrm>
          <a:noFill/>
          <a:ln w="9525"/>
        </p:spPr>
        <p:txBody>
          <a:bodyPr>
            <a:normAutofit/>
          </a:bodyPr>
          <a:lstStyle/>
          <a:p>
            <a:pPr defTabSz="917722">
              <a:defRPr/>
            </a:pPr>
            <a:r>
              <a:rPr lang="en-US" dirty="0" smtClean="0">
                <a:latin typeface="Cambria" pitchFamily="18" charset="0"/>
                <a:cs typeface="Times New Roman" pitchFamily="18" charset="0"/>
              </a:rPr>
              <a:t>In sum:</a:t>
            </a:r>
            <a:r>
              <a:rPr lang="en-US" baseline="0" dirty="0" smtClean="0">
                <a:latin typeface="Cambria" pitchFamily="18" charset="0"/>
                <a:cs typeface="Times New Roman" pitchFamily="18" charset="0"/>
              </a:rPr>
              <a:t> </a:t>
            </a:r>
            <a:r>
              <a:rPr lang="en-US" b="0" dirty="0" smtClean="0">
                <a:latin typeface="Cambria" pitchFamily="18" charset="0"/>
              </a:rPr>
              <a:t>No one preferred blocking only. The efficacy data, which showed that blocking was ineffective</a:t>
            </a:r>
            <a:r>
              <a:rPr lang="en-US" b="0" baseline="0" dirty="0" smtClean="0">
                <a:latin typeface="Cambria" pitchFamily="18" charset="0"/>
              </a:rPr>
              <a:t>, and these preference data, which showed that all boys avoided or at least did not prefer blocking only, should be considered every time we are inclined to write programs for motor stereotypy that consist of blocking only. </a:t>
            </a:r>
          </a:p>
          <a:p>
            <a:pPr defTabSz="917722">
              <a:defRPr/>
            </a:pPr>
            <a:endParaRPr lang="en-US" b="0" dirty="0" smtClean="0">
              <a:latin typeface="Cambria" pitchFamily="18" charset="0"/>
            </a:endParaRPr>
          </a:p>
          <a:p>
            <a:r>
              <a:rPr lang="en-US" b="0" dirty="0" smtClean="0">
                <a:latin typeface="Cambria" pitchFamily="18" charset="0"/>
              </a:rPr>
              <a:t>No one avoided the treatment with all three components,</a:t>
            </a:r>
            <a:r>
              <a:rPr lang="en-US" b="0" baseline="0" dirty="0" smtClean="0">
                <a:latin typeface="Cambria" pitchFamily="18" charset="0"/>
              </a:rPr>
              <a:t> so any aversive aspects of blocking seem to be alleviated when there is a reinforcement component in  the treatment, </a:t>
            </a:r>
          </a:p>
          <a:p>
            <a:endParaRPr lang="en-US" b="0" baseline="0" dirty="0" smtClean="0">
              <a:latin typeface="Cambria" pitchFamily="18" charset="0"/>
            </a:endParaRPr>
          </a:p>
          <a:p>
            <a:r>
              <a:rPr lang="en-US" b="0" baseline="0" dirty="0" smtClean="0">
                <a:latin typeface="Cambria" pitchFamily="18" charset="0"/>
              </a:rPr>
              <a:t>and t</a:t>
            </a:r>
            <a:r>
              <a:rPr lang="en-US" b="0" dirty="0" smtClean="0">
                <a:latin typeface="Cambria" pitchFamily="18" charset="0"/>
              </a:rPr>
              <a:t>wo of three boys preferred the treatment with all three components.</a:t>
            </a:r>
            <a:r>
              <a:rPr lang="en-US" b="0" baseline="0" dirty="0" smtClean="0">
                <a:latin typeface="Cambria" pitchFamily="18" charset="0"/>
              </a:rPr>
              <a:t> </a:t>
            </a:r>
            <a:r>
              <a:rPr lang="en-US" b="0" dirty="0" smtClean="0">
                <a:solidFill>
                  <a:srgbClr val="C00000"/>
                </a:solidFill>
                <a:latin typeface="Cambria" pitchFamily="18" charset="0"/>
              </a:rPr>
              <a:t> </a:t>
            </a:r>
            <a:endParaRPr lang="en-US" b="0" dirty="0" smtClean="0">
              <a:latin typeface="Cambria" pitchFamily="18" charset="0"/>
              <a:cs typeface="Times New Roman" pitchFamily="18" charset="0"/>
            </a:endParaRPr>
          </a:p>
        </p:txBody>
      </p:sp>
    </p:spTree>
    <p:extLst>
      <p:ext uri="{BB962C8B-B14F-4D97-AF65-F5344CB8AC3E}">
        <p14:creationId xmlns:p14="http://schemas.microsoft.com/office/powerpoint/2010/main" val="10529834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xfrm>
            <a:off x="1106488" y="696913"/>
            <a:ext cx="4646612" cy="3486150"/>
          </a:xfrm>
          <a:ln/>
        </p:spPr>
      </p:sp>
      <p:sp>
        <p:nvSpPr>
          <p:cNvPr id="82947" name="Rectangle 3"/>
          <p:cNvSpPr>
            <a:spLocks noGrp="1" noChangeArrowheads="1"/>
          </p:cNvSpPr>
          <p:nvPr>
            <p:ph type="body" idx="1"/>
          </p:nvPr>
        </p:nvSpPr>
        <p:spPr>
          <a:xfrm>
            <a:off x="381000" y="4415791"/>
            <a:ext cx="6172200" cy="4183380"/>
          </a:xfrm>
          <a:noFill/>
          <a:ln w="9525"/>
        </p:spPr>
        <p:txBody>
          <a:bodyPr>
            <a:normAutofit/>
          </a:bodyPr>
          <a:lstStyle/>
          <a:p>
            <a:pPr defTabSz="917722">
              <a:defRPr/>
            </a:pPr>
            <a:r>
              <a:rPr lang="en-US" b="0" dirty="0" smtClean="0">
                <a:latin typeface="Cambria" pitchFamily="18" charset="0"/>
              </a:rPr>
              <a:t>Why</a:t>
            </a:r>
            <a:r>
              <a:rPr lang="en-US" b="0" baseline="0" dirty="0" smtClean="0">
                <a:latin typeface="Cambria" pitchFamily="18" charset="0"/>
              </a:rPr>
              <a:t> a preference for the treatment package?</a:t>
            </a:r>
            <a:r>
              <a:rPr lang="en-US" b="0" dirty="0" smtClean="0">
                <a:latin typeface="Cambria" pitchFamily="18" charset="0"/>
              </a:rPr>
              <a:t> I don’t know about you, </a:t>
            </a:r>
            <a:r>
              <a:rPr lang="en-US" b="0" baseline="0" dirty="0" smtClean="0">
                <a:latin typeface="Cambria" pitchFamily="18" charset="0"/>
                <a:cs typeface="Times New Roman" pitchFamily="18" charset="0"/>
              </a:rPr>
              <a:t>but i</a:t>
            </a:r>
            <a:r>
              <a:rPr lang="en-US" baseline="0" dirty="0" smtClean="0">
                <a:latin typeface="Cambria" pitchFamily="18" charset="0"/>
                <a:cs typeface="Times New Roman" pitchFamily="18" charset="0"/>
              </a:rPr>
              <a:t>t is surprising to me that rather than have unfettered access to activities and stereotypy, these boys chose to participate in an arrangement in which their stereotypy was sometimes blocked and they earned only short bouts of stereotypy. </a:t>
            </a:r>
          </a:p>
          <a:p>
            <a:pPr defTabSz="917722">
              <a:defRPr/>
            </a:pPr>
            <a:endParaRPr lang="en-US" baseline="0" dirty="0" smtClean="0">
              <a:latin typeface="Cambria" pitchFamily="18" charset="0"/>
              <a:cs typeface="Times New Roman" pitchFamily="18" charset="0"/>
            </a:endParaRPr>
          </a:p>
          <a:p>
            <a:pPr defTabSz="917722">
              <a:defRPr/>
            </a:pPr>
            <a:r>
              <a:rPr lang="en-US" baseline="0" dirty="0" smtClean="0">
                <a:latin typeface="Cambria" pitchFamily="18" charset="0"/>
                <a:cs typeface="Times New Roman" pitchFamily="18" charset="0"/>
              </a:rPr>
              <a:t>*** Is this another example of </a:t>
            </a:r>
            <a:r>
              <a:rPr lang="en-US" dirty="0" smtClean="0">
                <a:latin typeface="Cambria" pitchFamily="18" charset="0"/>
                <a:cs typeface="Times New Roman" pitchFamily="18" charset="0"/>
              </a:rPr>
              <a:t>people</a:t>
            </a:r>
            <a:r>
              <a:rPr lang="en-US" baseline="0" dirty="0" smtClean="0">
                <a:latin typeface="Cambria" pitchFamily="18" charset="0"/>
                <a:cs typeface="Times New Roman" pitchFamily="18" charset="0"/>
              </a:rPr>
              <a:t> avoiding extinction and preferring contingent reinforcement over </a:t>
            </a:r>
            <a:r>
              <a:rPr lang="en-US" baseline="0" dirty="0" err="1" smtClean="0">
                <a:latin typeface="Cambria" pitchFamily="18" charset="0"/>
                <a:cs typeface="Times New Roman" pitchFamily="18" charset="0"/>
              </a:rPr>
              <a:t>noncontingent</a:t>
            </a:r>
            <a:r>
              <a:rPr lang="en-US" baseline="0" dirty="0" smtClean="0">
                <a:latin typeface="Cambria" pitchFamily="18" charset="0"/>
                <a:cs typeface="Times New Roman" pitchFamily="18" charset="0"/>
              </a:rPr>
              <a:t> reinforcement….perhaps. I think so.  Perhaps it is </a:t>
            </a:r>
            <a:r>
              <a:rPr lang="en-US" dirty="0" smtClean="0">
                <a:latin typeface="Cambria" pitchFamily="18" charset="0"/>
                <a:cs typeface="Times New Roman" pitchFamily="18" charset="0"/>
              </a:rPr>
              <a:t>people’s</a:t>
            </a:r>
            <a:r>
              <a:rPr lang="en-US" baseline="0" dirty="0" smtClean="0">
                <a:latin typeface="Cambria" pitchFamily="18" charset="0"/>
                <a:cs typeface="Times New Roman" pitchFamily="18" charset="0"/>
              </a:rPr>
              <a:t> strong preference for contingencies that is at play here.</a:t>
            </a:r>
            <a:endParaRPr lang="en-US" b="0" dirty="0" smtClean="0">
              <a:latin typeface="Cambria"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lang="en-US" b="0" dirty="0" smtClean="0">
              <a:latin typeface="Cambria"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b="0" dirty="0" smtClean="0">
                <a:latin typeface="Cambria" pitchFamily="18" charset="0"/>
                <a:cs typeface="Times New Roman" pitchFamily="18" charset="0"/>
              </a:rPr>
              <a:t>Perhaps, like</a:t>
            </a:r>
            <a:r>
              <a:rPr lang="en-US" b="0" baseline="0" dirty="0" smtClean="0">
                <a:latin typeface="Cambria" pitchFamily="18" charset="0"/>
                <a:cs typeface="Times New Roman" pitchFamily="18" charset="0"/>
              </a:rPr>
              <a:t> many other people who have been given the opportunity to choose their own behavioral interventions,</a:t>
            </a:r>
            <a:r>
              <a:rPr lang="en-US" b="0" dirty="0" smtClean="0">
                <a:latin typeface="Cambria" pitchFamily="18" charset="0"/>
                <a:cs typeface="Times New Roman" pitchFamily="18" charset="0"/>
              </a:rPr>
              <a:t> these</a:t>
            </a:r>
            <a:r>
              <a:rPr lang="en-US" b="0" baseline="0" dirty="0" smtClean="0">
                <a:latin typeface="Cambria" pitchFamily="18" charset="0"/>
                <a:cs typeface="Times New Roman" pitchFamily="18" charset="0"/>
              </a:rPr>
              <a:t> boys</a:t>
            </a:r>
            <a:r>
              <a:rPr lang="en-US" b="0" dirty="0" smtClean="0">
                <a:latin typeface="Cambria" pitchFamily="18" charset="0"/>
                <a:cs typeface="Times New Roman" pitchFamily="18" charset="0"/>
              </a:rPr>
              <a:t> preferred the treatment in which they were most effective.</a:t>
            </a:r>
          </a:p>
          <a:p>
            <a:pPr defTabSz="917722">
              <a:defRPr/>
            </a:pPr>
            <a:endParaRPr lang="en-US" b="0" dirty="0" smtClean="0">
              <a:latin typeface="Cambria" pitchFamily="18" charset="0"/>
              <a:cs typeface="Times New Roman" pitchFamily="18" charset="0"/>
            </a:endParaRPr>
          </a:p>
          <a:p>
            <a:pPr defTabSz="917722">
              <a:defRPr/>
            </a:pPr>
            <a:endParaRPr lang="en-US" b="0" dirty="0" smtClean="0">
              <a:latin typeface="Cambria" pitchFamily="18" charset="0"/>
              <a:cs typeface="Times New Roman" pitchFamily="18" charset="0"/>
            </a:endParaRPr>
          </a:p>
        </p:txBody>
      </p:sp>
    </p:spTree>
    <p:extLst>
      <p:ext uri="{BB962C8B-B14F-4D97-AF65-F5344CB8AC3E}">
        <p14:creationId xmlns:p14="http://schemas.microsoft.com/office/powerpoint/2010/main" val="272833634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xfrm>
            <a:off x="1106488" y="696913"/>
            <a:ext cx="4646612" cy="3486150"/>
          </a:xfrm>
          <a:ln/>
        </p:spPr>
      </p:sp>
      <p:sp>
        <p:nvSpPr>
          <p:cNvPr id="82947" name="Rectangle 3"/>
          <p:cNvSpPr>
            <a:spLocks noGrp="1" noChangeArrowheads="1"/>
          </p:cNvSpPr>
          <p:nvPr>
            <p:ph type="body" idx="1"/>
          </p:nvPr>
        </p:nvSpPr>
        <p:spPr>
          <a:noFill/>
          <a:ln w="9525"/>
        </p:spPr>
        <p:txBody>
          <a:bodyPr>
            <a:normAutofit/>
          </a:bodyPr>
          <a:lstStyle/>
          <a:p>
            <a:pPr defTabSz="917722">
              <a:defRPr/>
            </a:pPr>
            <a:r>
              <a:rPr lang="en-US" b="0" dirty="0" smtClean="0">
                <a:latin typeface="Cambria" pitchFamily="18" charset="0"/>
                <a:cs typeface="Times New Roman" pitchFamily="18" charset="0"/>
              </a:rPr>
              <a:t>In closing,</a:t>
            </a:r>
            <a:r>
              <a:rPr lang="en-US" b="0" baseline="0" dirty="0" smtClean="0">
                <a:latin typeface="Cambria" pitchFamily="18" charset="0"/>
                <a:cs typeface="Times New Roman" pitchFamily="18" charset="0"/>
              </a:rPr>
              <a:t> I have s</a:t>
            </a:r>
            <a:r>
              <a:rPr lang="en-US" b="0" dirty="0" smtClean="0">
                <a:latin typeface="Cambria" pitchFamily="18" charset="0"/>
                <a:cs typeface="Times New Roman" pitchFamily="18" charset="0"/>
              </a:rPr>
              <a:t>ome take home points regarding</a:t>
            </a:r>
            <a:r>
              <a:rPr lang="en-US" b="0" baseline="0" dirty="0" smtClean="0">
                <a:latin typeface="Cambria" pitchFamily="18" charset="0"/>
                <a:cs typeface="Times New Roman" pitchFamily="18" charset="0"/>
              </a:rPr>
              <a:t> the treatment of motor </a:t>
            </a:r>
            <a:r>
              <a:rPr lang="en-US" b="0" baseline="0" dirty="0" err="1" smtClean="0">
                <a:latin typeface="Cambria" pitchFamily="18" charset="0"/>
                <a:cs typeface="Times New Roman" pitchFamily="18" charset="0"/>
              </a:rPr>
              <a:t>stereotypies</a:t>
            </a:r>
            <a:r>
              <a:rPr lang="en-US" b="0" baseline="0" dirty="0" smtClean="0">
                <a:latin typeface="Cambria" pitchFamily="18" charset="0"/>
                <a:cs typeface="Times New Roman" pitchFamily="18" charset="0"/>
              </a:rPr>
              <a:t> in persons with autism</a:t>
            </a:r>
          </a:p>
          <a:p>
            <a:pPr defTabSz="917722">
              <a:defRPr/>
            </a:pPr>
            <a:endParaRPr lang="en-US" b="0" baseline="0" dirty="0" smtClean="0">
              <a:latin typeface="Cambria"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b="0" dirty="0" smtClean="0">
                <a:latin typeface="Cambria" pitchFamily="18" charset="0"/>
                <a:cs typeface="Times New Roman" pitchFamily="18" charset="0"/>
              </a:rPr>
              <a:t>First,</a:t>
            </a:r>
            <a:r>
              <a:rPr lang="en-US" b="0" baseline="0" dirty="0" smtClean="0">
                <a:latin typeface="Cambria" pitchFamily="18" charset="0"/>
                <a:cs typeface="Times New Roman" pitchFamily="18" charset="0"/>
              </a:rPr>
              <a:t> please d</a:t>
            </a:r>
            <a:r>
              <a:rPr lang="en-US" b="0" dirty="0" smtClean="0">
                <a:latin typeface="Cambria" pitchFamily="18" charset="0"/>
                <a:cs typeface="Times New Roman" pitchFamily="18" charset="0"/>
              </a:rPr>
              <a:t>on’t assume behavioral function based on the form of behavior.</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b="0" baseline="0" dirty="0" smtClean="0">
                <a:latin typeface="Cambria" pitchFamily="18" charset="0"/>
                <a:cs typeface="Times New Roman" pitchFamily="18" charset="0"/>
              </a:rPr>
              <a:t> Instead, r</a:t>
            </a:r>
            <a:r>
              <a:rPr lang="en-US" b="0" dirty="0" smtClean="0">
                <a:latin typeface="Cambria" pitchFamily="18" charset="0"/>
                <a:cs typeface="Times New Roman" pitchFamily="18" charset="0"/>
              </a:rPr>
              <a:t>ule in or rule out maintenance of stereotypy via social </a:t>
            </a:r>
            <a:r>
              <a:rPr lang="en-US" b="0" dirty="0" err="1" smtClean="0">
                <a:latin typeface="Cambria" pitchFamily="18" charset="0"/>
                <a:cs typeface="Times New Roman" pitchFamily="18" charset="0"/>
              </a:rPr>
              <a:t>reinforcers</a:t>
            </a:r>
            <a:r>
              <a:rPr lang="en-US" b="0" dirty="0" smtClean="0">
                <a:latin typeface="Cambria" pitchFamily="18" charset="0"/>
                <a:cs typeface="Times New Roman" pitchFamily="18" charset="0"/>
              </a:rPr>
              <a:t> via proper</a:t>
            </a:r>
            <a:r>
              <a:rPr lang="en-US" b="0" baseline="0" dirty="0" smtClean="0">
                <a:latin typeface="Cambria" pitchFamily="18" charset="0"/>
                <a:cs typeface="Times New Roman" pitchFamily="18" charset="0"/>
              </a:rPr>
              <a:t> functional analysis</a:t>
            </a:r>
            <a:endParaRPr lang="en-US" b="0" dirty="0" smtClean="0">
              <a:latin typeface="Cambria" pitchFamily="18" charset="0"/>
              <a:cs typeface="Times New Roman" pitchFamily="18" charset="0"/>
            </a:endParaRPr>
          </a:p>
          <a:p>
            <a:pPr defTabSz="917722">
              <a:defRPr/>
            </a:pPr>
            <a:endParaRPr lang="en-US" dirty="0" smtClean="0">
              <a:latin typeface="Cambria" pitchFamily="18" charset="0"/>
              <a:cs typeface="Times New Roman" pitchFamily="18" charset="0"/>
            </a:endParaRPr>
          </a:p>
        </p:txBody>
      </p:sp>
    </p:spTree>
    <p:extLst>
      <p:ext uri="{BB962C8B-B14F-4D97-AF65-F5344CB8AC3E}">
        <p14:creationId xmlns:p14="http://schemas.microsoft.com/office/powerpoint/2010/main" val="6728927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xfrm>
            <a:off x="1106488" y="696913"/>
            <a:ext cx="4646612" cy="3486150"/>
          </a:xfrm>
          <a:ln/>
        </p:spPr>
      </p:sp>
      <p:sp>
        <p:nvSpPr>
          <p:cNvPr id="82947" name="Rectangle 3"/>
          <p:cNvSpPr>
            <a:spLocks noGrp="1" noChangeArrowheads="1"/>
          </p:cNvSpPr>
          <p:nvPr>
            <p:ph type="body" idx="1"/>
          </p:nvPr>
        </p:nvSpPr>
        <p:spPr>
          <a:noFill/>
          <a:ln w="9525"/>
        </p:spPr>
        <p:txBody>
          <a:bodyPr/>
          <a:lstStyle/>
          <a:p>
            <a:pPr marL="0" marR="0" lvl="0" indent="0" algn="l" defTabSz="917722" rtl="0" eaLnBrk="1" fontAlgn="auto" latinLnBrk="0" hangingPunct="1">
              <a:lnSpc>
                <a:spcPct val="100000"/>
              </a:lnSpc>
              <a:spcBef>
                <a:spcPts val="0"/>
              </a:spcBef>
              <a:spcAft>
                <a:spcPts val="0"/>
              </a:spcAft>
              <a:buClrTx/>
              <a:buSzTx/>
              <a:buFontTx/>
              <a:buNone/>
              <a:tabLst/>
              <a:defRPr/>
            </a:pPr>
            <a:r>
              <a:rPr lang="en-US" sz="1400" b="0" dirty="0" smtClean="0">
                <a:latin typeface="Cambria" pitchFamily="18" charset="0"/>
                <a:cs typeface="Times New Roman" pitchFamily="18" charset="0"/>
              </a:rPr>
              <a:t>Second, it is important to recognize the necessity and the insufficiency of blocking (or interrupting or redirecting) as a treatment for stereotypy</a:t>
            </a:r>
            <a:endParaRPr kumimoji="0" lang="en-US" sz="1400" b="0" i="0" u="none" strike="noStrike" kern="1200" cap="none" spc="0" normalizeH="0" noProof="0" dirty="0" smtClean="0">
              <a:ln>
                <a:noFill/>
              </a:ln>
              <a:effectLst/>
              <a:uLnTx/>
              <a:uFillTx/>
              <a:latin typeface="Cambria" pitchFamily="18" charset="0"/>
              <a:cs typeface="Times New Roman" pitchFamily="18" charset="0"/>
            </a:endParaRPr>
          </a:p>
          <a:p>
            <a:pPr defTabSz="917722">
              <a:defRPr/>
            </a:pPr>
            <a:endParaRPr lang="en-US" b="0" dirty="0" smtClean="0">
              <a:latin typeface="Cambria" pitchFamily="18" charset="0"/>
              <a:cs typeface="Times New Roman" pitchFamily="18" charset="0"/>
            </a:endParaRPr>
          </a:p>
          <a:p>
            <a:pPr defTabSz="917722">
              <a:defRPr/>
            </a:pPr>
            <a:r>
              <a:rPr lang="en-US" dirty="0" smtClean="0">
                <a:latin typeface="Cambria" pitchFamily="18" charset="0"/>
                <a:cs typeface="Times New Roman" pitchFamily="18" charset="0"/>
              </a:rPr>
              <a:t>Differential reinforcement using stereotypy as the reinforcement is not possible without blocking. But blocking alone sets you up for integrity issues, bursts of stereotypy, and sometimes failure. Just like reinforcement effects depend</a:t>
            </a:r>
            <a:r>
              <a:rPr lang="en-US" baseline="0" dirty="0" smtClean="0">
                <a:latin typeface="Cambria" pitchFamily="18" charset="0"/>
                <a:cs typeface="Times New Roman" pitchFamily="18" charset="0"/>
              </a:rPr>
              <a:t> on</a:t>
            </a:r>
            <a:r>
              <a:rPr lang="en-US" dirty="0" smtClean="0">
                <a:latin typeface="Cambria" pitchFamily="18" charset="0"/>
                <a:cs typeface="Times New Roman" pitchFamily="18" charset="0"/>
              </a:rPr>
              <a:t> blocking, I would argue that blocking effects often also</a:t>
            </a:r>
            <a:r>
              <a:rPr lang="en-US" baseline="0" dirty="0" smtClean="0">
                <a:latin typeface="Cambria" pitchFamily="18" charset="0"/>
                <a:cs typeface="Times New Roman" pitchFamily="18" charset="0"/>
              </a:rPr>
              <a:t> depend on some</a:t>
            </a:r>
            <a:r>
              <a:rPr lang="en-US" dirty="0" smtClean="0">
                <a:latin typeface="Cambria" pitchFamily="18" charset="0"/>
                <a:cs typeface="Times New Roman" pitchFamily="18" charset="0"/>
              </a:rPr>
              <a:t> form of differential reinforcement.</a:t>
            </a:r>
            <a:endParaRPr lang="en-US" b="0" dirty="0" smtClean="0">
              <a:latin typeface="Cambria" pitchFamily="18" charset="0"/>
              <a:cs typeface="Times New Roman" pitchFamily="18" charset="0"/>
            </a:endParaRPr>
          </a:p>
        </p:txBody>
      </p:sp>
    </p:spTree>
    <p:extLst>
      <p:ext uri="{BB962C8B-B14F-4D97-AF65-F5344CB8AC3E}">
        <p14:creationId xmlns:p14="http://schemas.microsoft.com/office/powerpoint/2010/main" val="204347951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xfrm>
            <a:off x="1106488" y="696913"/>
            <a:ext cx="4646612" cy="3486150"/>
          </a:xfrm>
          <a:ln/>
        </p:spPr>
      </p:sp>
      <p:sp>
        <p:nvSpPr>
          <p:cNvPr id="82947" name="Rectangle 3"/>
          <p:cNvSpPr>
            <a:spLocks noGrp="1" noChangeArrowheads="1"/>
          </p:cNvSpPr>
          <p:nvPr>
            <p:ph type="body" idx="1"/>
          </p:nvPr>
        </p:nvSpPr>
        <p:spPr>
          <a:noFill/>
          <a:ln w="9525"/>
        </p:spPr>
        <p:txBody>
          <a:bodyPr/>
          <a:lstStyle/>
          <a:p>
            <a:pPr marL="0" marR="0" lvl="0" indent="0" algn="l" defTabSz="917722" rtl="0" eaLnBrk="1" fontAlgn="auto" latinLnBrk="0" hangingPunct="1">
              <a:lnSpc>
                <a:spcPct val="100000"/>
              </a:lnSpc>
              <a:spcBef>
                <a:spcPts val="0"/>
              </a:spcBef>
              <a:spcAft>
                <a:spcPts val="0"/>
              </a:spcAft>
              <a:buClrTx/>
              <a:buSzTx/>
              <a:buFontTx/>
              <a:buNone/>
              <a:tabLst/>
              <a:defRPr/>
            </a:pPr>
            <a:r>
              <a:rPr lang="en-US" sz="1400" b="0" dirty="0" smtClean="0">
                <a:latin typeface="Cambria" pitchFamily="18" charset="0"/>
                <a:cs typeface="Times New Roman" pitchFamily="18" charset="0"/>
              </a:rPr>
              <a:t>Third,</a:t>
            </a:r>
            <a:r>
              <a:rPr lang="en-US" sz="1400" b="0" baseline="0" dirty="0" smtClean="0">
                <a:latin typeface="Cambria" pitchFamily="18" charset="0"/>
                <a:cs typeface="Times New Roman" pitchFamily="18" charset="0"/>
              </a:rPr>
              <a:t> t</a:t>
            </a:r>
            <a:r>
              <a:rPr lang="en-US" sz="1400" b="0" dirty="0" smtClean="0">
                <a:latin typeface="Cambria" pitchFamily="18" charset="0"/>
                <a:cs typeface="Times New Roman" pitchFamily="18" charset="0"/>
              </a:rPr>
              <a:t>he appropriate treatment</a:t>
            </a:r>
            <a:r>
              <a:rPr lang="en-US" sz="1400" b="0" baseline="0" dirty="0" smtClean="0">
                <a:latin typeface="Cambria" pitchFamily="18" charset="0"/>
                <a:cs typeface="Times New Roman" pitchFamily="18" charset="0"/>
              </a:rPr>
              <a:t> </a:t>
            </a:r>
            <a:r>
              <a:rPr lang="en-US" sz="1400" b="0" dirty="0" smtClean="0">
                <a:latin typeface="Cambria" pitchFamily="18" charset="0"/>
                <a:cs typeface="Times New Roman" pitchFamily="18" charset="0"/>
              </a:rPr>
              <a:t>goal for motor stereotypy is probably not elimination….the more appropriate goal is having it occur in an acceptable place and at an acceptable time.</a:t>
            </a:r>
          </a:p>
          <a:p>
            <a:pPr marL="0" marR="0" lvl="0" indent="0" algn="l" defTabSz="917722" rtl="0" eaLnBrk="1" fontAlgn="auto" latinLnBrk="0" hangingPunct="1">
              <a:lnSpc>
                <a:spcPct val="100000"/>
              </a:lnSpc>
              <a:spcBef>
                <a:spcPts val="0"/>
              </a:spcBef>
              <a:spcAft>
                <a:spcPts val="0"/>
              </a:spcAft>
              <a:buClrTx/>
              <a:buSzTx/>
              <a:buFontTx/>
              <a:buNone/>
              <a:tabLst/>
              <a:defRPr/>
            </a:pPr>
            <a:endParaRPr lang="en-US" sz="1400" b="0" dirty="0" smtClean="0">
              <a:latin typeface="Cambria" pitchFamily="18" charset="0"/>
              <a:cs typeface="Times New Roman" pitchFamily="18" charset="0"/>
            </a:endParaRPr>
          </a:p>
          <a:p>
            <a:pPr marL="0" marR="0" lvl="0" indent="0" algn="l" defTabSz="917722"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schemeClr val="tx1"/>
                </a:solidFill>
                <a:effectLst/>
                <a:uLnTx/>
                <a:uFillTx/>
                <a:latin typeface="Cambria" pitchFamily="18" charset="0"/>
                <a:ea typeface="+mn-ea"/>
                <a:cs typeface="Times New Roman"/>
              </a:rPr>
              <a:t>By allowing</a:t>
            </a:r>
            <a:r>
              <a:rPr kumimoji="0" lang="en-US" sz="1400" b="0" i="0" u="none" strike="noStrike" kern="1200" cap="none" spc="0" normalizeH="0" noProof="0" dirty="0" smtClean="0">
                <a:ln>
                  <a:noFill/>
                </a:ln>
                <a:solidFill>
                  <a:schemeClr val="tx1"/>
                </a:solidFill>
                <a:effectLst/>
                <a:uLnTx/>
                <a:uFillTx/>
                <a:latin typeface="Cambria" pitchFamily="18" charset="0"/>
                <a:ea typeface="+mn-ea"/>
                <a:cs typeface="Times New Roman"/>
              </a:rPr>
              <a:t> stereotypy to occur sometime, you will be better equipped to eliminate it at other times—when</a:t>
            </a:r>
            <a:r>
              <a:rPr kumimoji="0" lang="en-US" sz="1400" b="0" i="0" u="none" strike="noStrike" kern="1200" cap="none" spc="0" normalizeH="0" baseline="0" noProof="0" dirty="0" smtClean="0">
                <a:ln>
                  <a:noFill/>
                </a:ln>
                <a:solidFill>
                  <a:schemeClr val="tx1"/>
                </a:solidFill>
                <a:effectLst/>
                <a:uLnTx/>
                <a:uFillTx/>
                <a:latin typeface="Cambria" pitchFamily="18" charset="0"/>
                <a:ea typeface="+mn-ea"/>
                <a:cs typeface="Times New Roman"/>
              </a:rPr>
              <a:t> it is very important to do so, like when you are teaching, like when you are facilitating social interaction, like when you would like the child to sleep at night….and so on…..</a:t>
            </a:r>
          </a:p>
          <a:p>
            <a:pPr marL="0" marR="0" lvl="0" indent="0" algn="l" defTabSz="917722" rtl="0" eaLnBrk="1" fontAlgn="auto" latinLnBrk="0" hangingPunct="1">
              <a:lnSpc>
                <a:spcPct val="100000"/>
              </a:lnSpc>
              <a:spcBef>
                <a:spcPts val="0"/>
              </a:spcBef>
              <a:spcAft>
                <a:spcPts val="0"/>
              </a:spcAft>
              <a:buClrTx/>
              <a:buSzTx/>
              <a:buFontTx/>
              <a:buNone/>
              <a:tabLst/>
              <a:defRPr/>
            </a:pPr>
            <a:endParaRPr lang="en-US" sz="1400" b="1" dirty="0" smtClean="0">
              <a:latin typeface="Cambria" pitchFamily="18" charset="0"/>
              <a:cs typeface="Times New Roman" pitchFamily="18" charset="0"/>
            </a:endParaRPr>
          </a:p>
          <a:p>
            <a:pPr defTabSz="917722">
              <a:defRPr/>
            </a:pPr>
            <a:endParaRPr lang="en-US"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314404431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xfrm>
            <a:off x="1106488" y="696913"/>
            <a:ext cx="4646612" cy="3486150"/>
          </a:xfrm>
          <a:ln/>
        </p:spPr>
      </p:sp>
      <p:sp>
        <p:nvSpPr>
          <p:cNvPr id="82947" name="Rectangle 3"/>
          <p:cNvSpPr>
            <a:spLocks noGrp="1" noChangeArrowheads="1"/>
          </p:cNvSpPr>
          <p:nvPr>
            <p:ph type="body" idx="1"/>
          </p:nvPr>
        </p:nvSpPr>
        <p:spPr>
          <a:noFill/>
          <a:ln w="9525"/>
        </p:spPr>
        <p:txBody>
          <a:bodyPr/>
          <a:lstStyle/>
          <a:p>
            <a:pPr marL="0" marR="0" lvl="0" indent="0" algn="l" defTabSz="917722" rtl="0" eaLnBrk="1" fontAlgn="auto" latinLnBrk="0" hangingPunct="1">
              <a:lnSpc>
                <a:spcPct val="100000"/>
              </a:lnSpc>
              <a:spcBef>
                <a:spcPts val="0"/>
              </a:spcBef>
              <a:spcAft>
                <a:spcPts val="0"/>
              </a:spcAft>
              <a:buClrTx/>
              <a:buSzTx/>
              <a:buFontTx/>
              <a:buNone/>
              <a:tabLst/>
              <a:defRPr/>
            </a:pPr>
            <a:r>
              <a:rPr lang="en-US" sz="1400" b="0" dirty="0" smtClean="0">
                <a:latin typeface="Cambria" pitchFamily="18" charset="0"/>
                <a:cs typeface="Times New Roman" pitchFamily="18" charset="0"/>
              </a:rPr>
              <a:t>Third,</a:t>
            </a:r>
            <a:r>
              <a:rPr lang="en-US" sz="1400" b="0" baseline="0" dirty="0" smtClean="0">
                <a:latin typeface="Cambria" pitchFamily="18" charset="0"/>
                <a:cs typeface="Times New Roman" pitchFamily="18" charset="0"/>
              </a:rPr>
              <a:t> t</a:t>
            </a:r>
            <a:r>
              <a:rPr lang="en-US" sz="1400" b="0" dirty="0" smtClean="0">
                <a:latin typeface="Cambria" pitchFamily="18" charset="0"/>
                <a:cs typeface="Times New Roman" pitchFamily="18" charset="0"/>
              </a:rPr>
              <a:t>he appropriate treatment</a:t>
            </a:r>
            <a:r>
              <a:rPr lang="en-US" sz="1400" b="0" baseline="0" dirty="0" smtClean="0">
                <a:latin typeface="Cambria" pitchFamily="18" charset="0"/>
                <a:cs typeface="Times New Roman" pitchFamily="18" charset="0"/>
              </a:rPr>
              <a:t> </a:t>
            </a:r>
            <a:r>
              <a:rPr lang="en-US" sz="1400" b="0" dirty="0" smtClean="0">
                <a:latin typeface="Cambria" pitchFamily="18" charset="0"/>
                <a:cs typeface="Times New Roman" pitchFamily="18" charset="0"/>
              </a:rPr>
              <a:t>goal for motor stereotypy is probably not elimination….the more appropriate goal is having it occur in an acceptable place and at an acceptable time.</a:t>
            </a:r>
          </a:p>
          <a:p>
            <a:pPr marL="0" marR="0" lvl="0" indent="0" algn="l" defTabSz="917722" rtl="0" eaLnBrk="1" fontAlgn="auto" latinLnBrk="0" hangingPunct="1">
              <a:lnSpc>
                <a:spcPct val="100000"/>
              </a:lnSpc>
              <a:spcBef>
                <a:spcPts val="0"/>
              </a:spcBef>
              <a:spcAft>
                <a:spcPts val="0"/>
              </a:spcAft>
              <a:buClrTx/>
              <a:buSzTx/>
              <a:buFontTx/>
              <a:buNone/>
              <a:tabLst/>
              <a:defRPr/>
            </a:pPr>
            <a:endParaRPr lang="en-US" sz="1400" b="0" dirty="0" smtClean="0">
              <a:latin typeface="Cambria" pitchFamily="18" charset="0"/>
              <a:cs typeface="Times New Roman" pitchFamily="18" charset="0"/>
            </a:endParaRPr>
          </a:p>
          <a:p>
            <a:pPr marL="0" marR="0" lvl="0" indent="0" algn="l" defTabSz="917722"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schemeClr val="tx1"/>
                </a:solidFill>
                <a:effectLst/>
                <a:uLnTx/>
                <a:uFillTx/>
                <a:latin typeface="Cambria" pitchFamily="18" charset="0"/>
                <a:ea typeface="+mn-ea"/>
                <a:cs typeface="Times New Roman"/>
              </a:rPr>
              <a:t>By allowing</a:t>
            </a:r>
            <a:r>
              <a:rPr kumimoji="0" lang="en-US" sz="1400" b="0" i="0" u="none" strike="noStrike" kern="1200" cap="none" spc="0" normalizeH="0" noProof="0" dirty="0" smtClean="0">
                <a:ln>
                  <a:noFill/>
                </a:ln>
                <a:solidFill>
                  <a:schemeClr val="tx1"/>
                </a:solidFill>
                <a:effectLst/>
                <a:uLnTx/>
                <a:uFillTx/>
                <a:latin typeface="Cambria" pitchFamily="18" charset="0"/>
                <a:ea typeface="+mn-ea"/>
                <a:cs typeface="Times New Roman"/>
              </a:rPr>
              <a:t> stereotypy to occur sometime, you will be better equipped to eliminate it at other times—when</a:t>
            </a:r>
            <a:r>
              <a:rPr kumimoji="0" lang="en-US" sz="1400" b="0" i="0" u="none" strike="noStrike" kern="1200" cap="none" spc="0" normalizeH="0" baseline="0" noProof="0" dirty="0" smtClean="0">
                <a:ln>
                  <a:noFill/>
                </a:ln>
                <a:solidFill>
                  <a:schemeClr val="tx1"/>
                </a:solidFill>
                <a:effectLst/>
                <a:uLnTx/>
                <a:uFillTx/>
                <a:latin typeface="Cambria" pitchFamily="18" charset="0"/>
                <a:ea typeface="+mn-ea"/>
                <a:cs typeface="Times New Roman"/>
              </a:rPr>
              <a:t> it is very important to do so, like when you are teaching, like when you are facilitating social interaction, like when you would like the child to sleep at night….and so on…..</a:t>
            </a:r>
          </a:p>
          <a:p>
            <a:pPr marL="0" marR="0" lvl="0" indent="0" algn="l" defTabSz="917722" rtl="0" eaLnBrk="1" fontAlgn="auto" latinLnBrk="0" hangingPunct="1">
              <a:lnSpc>
                <a:spcPct val="100000"/>
              </a:lnSpc>
              <a:spcBef>
                <a:spcPts val="0"/>
              </a:spcBef>
              <a:spcAft>
                <a:spcPts val="0"/>
              </a:spcAft>
              <a:buClrTx/>
              <a:buSzTx/>
              <a:buFontTx/>
              <a:buNone/>
              <a:tabLst/>
              <a:defRPr/>
            </a:pPr>
            <a:endParaRPr lang="en-US" sz="1400" b="1" dirty="0" smtClean="0">
              <a:latin typeface="Cambria" pitchFamily="18" charset="0"/>
              <a:cs typeface="Times New Roman" pitchFamily="18" charset="0"/>
            </a:endParaRPr>
          </a:p>
          <a:p>
            <a:pPr defTabSz="917722">
              <a:defRPr/>
            </a:pPr>
            <a:endParaRPr lang="en-US"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93447759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xfrm>
            <a:off x="1106488" y="696913"/>
            <a:ext cx="4646612" cy="3486150"/>
          </a:xfrm>
          <a:ln/>
        </p:spPr>
      </p:sp>
      <p:sp>
        <p:nvSpPr>
          <p:cNvPr id="82947" name="Rectangle 3"/>
          <p:cNvSpPr>
            <a:spLocks noGrp="1" noChangeArrowheads="1"/>
          </p:cNvSpPr>
          <p:nvPr>
            <p:ph type="body" idx="1"/>
          </p:nvPr>
        </p:nvSpPr>
        <p:spPr>
          <a:noFill/>
          <a:ln w="9525"/>
        </p:spPr>
        <p:txBody>
          <a:bodyPr/>
          <a:lstStyle/>
          <a:p>
            <a:pPr marL="0" marR="0" lvl="0" indent="0" algn="l" defTabSz="917722" rtl="0" eaLnBrk="1" fontAlgn="auto" latinLnBrk="0" hangingPunct="1">
              <a:lnSpc>
                <a:spcPct val="100000"/>
              </a:lnSpc>
              <a:spcBef>
                <a:spcPts val="0"/>
              </a:spcBef>
              <a:spcAft>
                <a:spcPts val="0"/>
              </a:spcAft>
              <a:buClrTx/>
              <a:buSzTx/>
              <a:buFontTx/>
              <a:buNone/>
              <a:tabLst/>
              <a:defRPr/>
            </a:pPr>
            <a:r>
              <a:rPr lang="en-US" sz="1400" b="0" dirty="0" smtClean="0">
                <a:latin typeface="Cambria" pitchFamily="18" charset="0"/>
                <a:cs typeface="Times New Roman" pitchFamily="18" charset="0"/>
              </a:rPr>
              <a:t>Not unlike that which I</a:t>
            </a:r>
            <a:r>
              <a:rPr lang="en-US" sz="1400" b="0" baseline="0" dirty="0" smtClean="0">
                <a:latin typeface="Cambria" pitchFamily="18" charset="0"/>
                <a:cs typeface="Times New Roman" pitchFamily="18" charset="0"/>
              </a:rPr>
              <a:t> described for treating other problem behaviors….</a:t>
            </a:r>
          </a:p>
          <a:p>
            <a:pPr marL="0" marR="0" lvl="0" indent="0" algn="l" defTabSz="917722" rtl="0" eaLnBrk="1" fontAlgn="auto" latinLnBrk="0" hangingPunct="1">
              <a:lnSpc>
                <a:spcPct val="100000"/>
              </a:lnSpc>
              <a:spcBef>
                <a:spcPts val="0"/>
              </a:spcBef>
              <a:spcAft>
                <a:spcPts val="0"/>
              </a:spcAft>
              <a:buClrTx/>
              <a:buSzTx/>
              <a:buFontTx/>
              <a:buNone/>
              <a:tabLst/>
              <a:defRPr/>
            </a:pPr>
            <a:endParaRPr lang="en-US" sz="1400" b="0" baseline="0" dirty="0" smtClean="0">
              <a:latin typeface="Cambria" pitchFamily="18" charset="0"/>
              <a:cs typeface="Times New Roman" pitchFamily="18" charset="0"/>
            </a:endParaRPr>
          </a:p>
          <a:p>
            <a:pPr marL="0" marR="0" lvl="0" indent="0" algn="l" defTabSz="917722" rtl="0" eaLnBrk="1" fontAlgn="auto" latinLnBrk="0" hangingPunct="1">
              <a:lnSpc>
                <a:spcPct val="100000"/>
              </a:lnSpc>
              <a:spcBef>
                <a:spcPts val="0"/>
              </a:spcBef>
              <a:spcAft>
                <a:spcPts val="0"/>
              </a:spcAft>
              <a:buClrTx/>
              <a:buSzTx/>
              <a:buFontTx/>
              <a:buNone/>
              <a:tabLst/>
              <a:defRPr/>
            </a:pPr>
            <a:r>
              <a:rPr lang="en-US" sz="1400" b="0" baseline="0" dirty="0" smtClean="0">
                <a:latin typeface="Cambria" pitchFamily="18" charset="0"/>
                <a:cs typeface="Times New Roman" pitchFamily="18" charset="0"/>
              </a:rPr>
              <a:t>So the main point remains the same….</a:t>
            </a:r>
            <a:endParaRPr lang="en-US" dirty="0" smtClean="0">
              <a:latin typeface="Cambria" pitchFamily="18" charset="0"/>
              <a:cs typeface="Times New Roman" pitchFamily="18" charset="0"/>
            </a:endParaRPr>
          </a:p>
        </p:txBody>
      </p:sp>
    </p:spTree>
    <p:extLst>
      <p:ext uri="{BB962C8B-B14F-4D97-AF65-F5344CB8AC3E}">
        <p14:creationId xmlns:p14="http://schemas.microsoft.com/office/powerpoint/2010/main" val="277607177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xfrm>
            <a:off x="1106488" y="696913"/>
            <a:ext cx="4646612" cy="3486150"/>
          </a:xfrm>
          <a:ln/>
        </p:spPr>
      </p:sp>
      <p:sp>
        <p:nvSpPr>
          <p:cNvPr id="82947" name="Rectangle 3"/>
          <p:cNvSpPr>
            <a:spLocks noGrp="1" noChangeArrowheads="1"/>
          </p:cNvSpPr>
          <p:nvPr>
            <p:ph type="body" idx="1"/>
          </p:nvPr>
        </p:nvSpPr>
        <p:spPr>
          <a:noFill/>
          <a:ln w="9525"/>
        </p:spPr>
        <p:txBody>
          <a:bodyPr/>
          <a:lstStyle/>
          <a:p>
            <a:pPr>
              <a:spcBef>
                <a:spcPts val="600"/>
              </a:spcBef>
              <a:defRPr/>
            </a:pPr>
            <a:endParaRPr lang="en-US" sz="1400" b="1" dirty="0" smtClean="0">
              <a:solidFill>
                <a:srgbClr val="2505AD"/>
              </a:solidFill>
              <a:latin typeface="Cambria" pitchFamily="18" charset="0"/>
              <a:cs typeface="Times New Roman" pitchFamily="18" charset="0"/>
            </a:endParaRPr>
          </a:p>
          <a:p>
            <a:pPr marL="0" marR="0" indent="0" algn="l" defTabSz="914400" rtl="0" eaLnBrk="1" fontAlgn="auto" latinLnBrk="0" hangingPunct="1">
              <a:lnSpc>
                <a:spcPct val="100000"/>
              </a:lnSpc>
              <a:spcBef>
                <a:spcPts val="600"/>
              </a:spcBef>
              <a:spcAft>
                <a:spcPts val="0"/>
              </a:spcAft>
              <a:buClrTx/>
              <a:buSzTx/>
              <a:buFontTx/>
              <a:buNone/>
              <a:tabLst/>
              <a:defRPr/>
            </a:pPr>
            <a:r>
              <a:rPr lang="en-US" sz="1400" b="1" dirty="0" smtClean="0">
                <a:solidFill>
                  <a:schemeClr val="accent3">
                    <a:lumMod val="50000"/>
                  </a:schemeClr>
                </a:solidFill>
                <a:latin typeface="Cambria" pitchFamily="18" charset="0"/>
                <a:cs typeface="Times New Roman" pitchFamily="18" charset="0"/>
              </a:rPr>
              <a:t>Freedom from severe problem behavior </a:t>
            </a:r>
            <a:r>
              <a:rPr lang="en-US" sz="1400" b="1" i="1" dirty="0" smtClean="0">
                <a:solidFill>
                  <a:schemeClr val="accent3">
                    <a:lumMod val="50000"/>
                  </a:schemeClr>
                </a:solidFill>
                <a:latin typeface="Cambria" pitchFamily="18" charset="0"/>
                <a:cs typeface="Times New Roman" pitchFamily="18" charset="0"/>
              </a:rPr>
              <a:t>and</a:t>
            </a:r>
            <a:r>
              <a:rPr lang="en-US" sz="1400" b="1" dirty="0" smtClean="0">
                <a:solidFill>
                  <a:schemeClr val="accent3">
                    <a:lumMod val="50000"/>
                  </a:schemeClr>
                </a:solidFill>
                <a:latin typeface="Cambria" pitchFamily="18" charset="0"/>
                <a:cs typeface="Times New Roman" pitchFamily="18" charset="0"/>
              </a:rPr>
              <a:t> interfering stereotypy is possible and probable with:</a:t>
            </a:r>
          </a:p>
          <a:p>
            <a:pPr>
              <a:spcBef>
                <a:spcPts val="600"/>
              </a:spcBef>
              <a:defRPr/>
            </a:pPr>
            <a:endParaRPr lang="en-US" sz="1400" b="1" dirty="0" smtClean="0">
              <a:latin typeface="Cambria" pitchFamily="18" charset="0"/>
              <a:cs typeface="Times New Roman" pitchFamily="18" charset="0"/>
            </a:endParaRPr>
          </a:p>
          <a:p>
            <a:pPr>
              <a:spcBef>
                <a:spcPts val="600"/>
              </a:spcBef>
              <a:defRPr/>
            </a:pPr>
            <a:r>
              <a:rPr lang="en-US" sz="1400" b="1" dirty="0" smtClean="0">
                <a:latin typeface="Cambria" pitchFamily="18" charset="0"/>
                <a:cs typeface="Times New Roman" pitchFamily="18" charset="0"/>
              </a:rPr>
              <a:t>BCBA-led, objective analysis</a:t>
            </a:r>
          </a:p>
          <a:p>
            <a:pPr>
              <a:spcBef>
                <a:spcPts val="600"/>
              </a:spcBef>
              <a:defRPr/>
            </a:pPr>
            <a:endParaRPr lang="en-US" sz="800" b="1" dirty="0" smtClean="0">
              <a:latin typeface="Cambria" pitchFamily="18" charset="0"/>
              <a:cs typeface="Times New Roman" pitchFamily="18" charset="0"/>
            </a:endParaRPr>
          </a:p>
          <a:p>
            <a:pPr>
              <a:spcBef>
                <a:spcPts val="600"/>
              </a:spcBef>
              <a:defRPr/>
            </a:pPr>
            <a:r>
              <a:rPr lang="en-US" sz="1400" b="1" dirty="0" smtClean="0">
                <a:latin typeface="Cambria" pitchFamily="18" charset="0"/>
                <a:cs typeface="Times New Roman" pitchFamily="18" charset="0"/>
              </a:rPr>
              <a:t>Skill-based treatments yielding functional reinforcers</a:t>
            </a:r>
          </a:p>
          <a:p>
            <a:pPr>
              <a:spcBef>
                <a:spcPts val="600"/>
              </a:spcBef>
              <a:defRPr/>
            </a:pPr>
            <a:endParaRPr lang="en-US" sz="800" b="1" dirty="0" smtClean="0">
              <a:latin typeface="Cambria" pitchFamily="18" charset="0"/>
              <a:cs typeface="Times New Roman" pitchFamily="18" charset="0"/>
            </a:endParaRPr>
          </a:p>
          <a:p>
            <a:pPr>
              <a:spcBef>
                <a:spcPts val="600"/>
              </a:spcBef>
              <a:defRPr/>
            </a:pPr>
            <a:r>
              <a:rPr lang="en-US" sz="1400" b="1" dirty="0" smtClean="0">
                <a:latin typeface="Cambria" pitchFamily="18" charset="0"/>
                <a:cs typeface="Times New Roman" pitchFamily="18" charset="0"/>
              </a:rPr>
              <a:t>Skill-based delay tolerance procedures</a:t>
            </a:r>
          </a:p>
          <a:p>
            <a:pPr defTabSz="917722">
              <a:defRPr/>
            </a:pPr>
            <a:endParaRPr lang="en-US" dirty="0" smtClean="0">
              <a:latin typeface="Cambria" pitchFamily="18" charset="0"/>
              <a:cs typeface="Times New Roman" pitchFamily="18" charset="0"/>
            </a:endParaRPr>
          </a:p>
        </p:txBody>
      </p:sp>
    </p:spTree>
    <p:extLst>
      <p:ext uri="{BB962C8B-B14F-4D97-AF65-F5344CB8AC3E}">
        <p14:creationId xmlns:p14="http://schemas.microsoft.com/office/powerpoint/2010/main" val="368438957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06488" y="696913"/>
            <a:ext cx="4646612" cy="3486150"/>
          </a:xfrm>
          <a:ln/>
        </p:spPr>
      </p:sp>
      <p:sp>
        <p:nvSpPr>
          <p:cNvPr id="58371" name="Rectangle 3"/>
          <p:cNvSpPr>
            <a:spLocks noGrp="1" noChangeArrowheads="1"/>
          </p:cNvSpPr>
          <p:nvPr>
            <p:ph type="body" idx="1"/>
          </p:nvPr>
        </p:nvSpPr>
        <p:spPr>
          <a:xfrm>
            <a:off x="381000" y="4415791"/>
            <a:ext cx="5943600" cy="4374085"/>
          </a:xfrm>
          <a:noFill/>
          <a:ln w="9525"/>
        </p:spPr>
        <p:txBody>
          <a:bodyPr>
            <a:noAutofit/>
          </a:bodyPr>
          <a:lstStyle/>
          <a:p>
            <a:pPr defTabSz="458861">
              <a:lnSpc>
                <a:spcPct val="120000"/>
              </a:lnSpc>
            </a:pPr>
            <a:r>
              <a:rPr lang="en-US" sz="1600" dirty="0" smtClean="0">
                <a:cs typeface="Times New Roman" pitchFamily="18" charset="0"/>
              </a:rPr>
              <a:t> Thank you for your time</a:t>
            </a:r>
            <a:r>
              <a:rPr lang="en-US" sz="1600" smtClean="0">
                <a:cs typeface="Times New Roman" pitchFamily="18" charset="0"/>
              </a:rPr>
              <a:t>. </a:t>
            </a:r>
            <a:r>
              <a:rPr lang="en-US" sz="1600" smtClean="0">
                <a:cs typeface="Times New Roman" pitchFamily="18" charset="0"/>
              </a:rPr>
              <a:t> </a:t>
            </a:r>
            <a:endParaRPr lang="en-US" sz="1500" dirty="0" smtClean="0">
              <a:cs typeface="Times New Roman" pitchFamily="18" charset="0"/>
            </a:endParaRPr>
          </a:p>
        </p:txBody>
      </p:sp>
    </p:spTree>
    <p:extLst>
      <p:ext uri="{BB962C8B-B14F-4D97-AF65-F5344CB8AC3E}">
        <p14:creationId xmlns:p14="http://schemas.microsoft.com/office/powerpoint/2010/main" val="16822907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latin typeface="Cambria" pitchFamily="18"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Cambr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itchFamily="18"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sz="2800">
                <a:latin typeface="Cambria" pitchFamily="18" charset="0"/>
              </a:defRPr>
            </a:lvl1pPr>
            <a:lvl2pPr>
              <a:defRPr>
                <a:solidFill>
                  <a:schemeClr val="tx1">
                    <a:lumMod val="75000"/>
                    <a:lumOff val="25000"/>
                  </a:schemeClr>
                </a:solidFill>
                <a:latin typeface="Cambria" pitchFamily="18" charset="0"/>
              </a:defRPr>
            </a:lvl2pPr>
            <a:lvl3pPr>
              <a:defRPr>
                <a:latin typeface="Cambria" pitchFamily="18" charset="0"/>
              </a:defRPr>
            </a:lvl3pPr>
            <a:lvl4pPr>
              <a:defRPr>
                <a:latin typeface="Cambria" pitchFamily="18" charset="0"/>
              </a:defRPr>
            </a:lvl4pPr>
            <a:lvl5pPr>
              <a:defRPr>
                <a:latin typeface="Cambria"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2428A19A-B277-4306-9BF0-C8633CCCA9E7}" type="datetimeFigureOut">
              <a:rPr lang="en-US" smtClean="0"/>
              <a:pPr/>
              <a:t>12/17/2015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27BADC-881D-47B0-AF38-94FBB1682E8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428A19A-B277-4306-9BF0-C8633CCCA9E7}" type="datetimeFigureOut">
              <a:rPr lang="en-US" smtClean="0"/>
              <a:pPr/>
              <a:t>12/17/2015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27BADC-881D-47B0-AF38-94FBB1682E8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428A19A-B277-4306-9BF0-C8633CCCA9E7}" type="datetimeFigureOut">
              <a:rPr lang="en-US" smtClean="0"/>
              <a:pPr/>
              <a:t>12/17/2015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27BADC-881D-47B0-AF38-94FBB1682E8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428A19A-B277-4306-9BF0-C8633CCCA9E7}" type="datetimeFigureOut">
              <a:rPr lang="en-US" smtClean="0"/>
              <a:pPr/>
              <a:t>12/17/2015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C27BADC-881D-47B0-AF38-94FBB1682E8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428A19A-B277-4306-9BF0-C8633CCCA9E7}" type="datetimeFigureOut">
              <a:rPr lang="en-US" smtClean="0"/>
              <a:pPr/>
              <a:t>12/17/2015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C27BADC-881D-47B0-AF38-94FBB1682E8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28A19A-B277-4306-9BF0-C8633CCCA9E7}" type="datetimeFigureOut">
              <a:rPr lang="en-US" smtClean="0"/>
              <a:pPr/>
              <a:t>12/17/2015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C27BADC-881D-47B0-AF38-94FBB1682E8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428A19A-B277-4306-9BF0-C8633CCCA9E7}" type="datetimeFigureOut">
              <a:rPr lang="en-US" smtClean="0"/>
              <a:pPr/>
              <a:t>12/17/2015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27BADC-881D-47B0-AF38-94FBB1682E8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428A19A-B277-4306-9BF0-C8633CCCA9E7}" type="datetimeFigureOut">
              <a:rPr lang="en-US" smtClean="0"/>
              <a:pPr/>
              <a:t>12/17/2015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27BADC-881D-47B0-AF38-94FBB1682E8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428A19A-B277-4306-9BF0-C8633CCCA9E7}" type="datetimeFigureOut">
              <a:rPr lang="en-US" smtClean="0"/>
              <a:pPr/>
              <a:t>12/17/2015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27BADC-881D-47B0-AF38-94FBB1682E8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428A19A-B277-4306-9BF0-C8633CCCA9E7}" type="datetimeFigureOut">
              <a:rPr lang="en-US" smtClean="0"/>
              <a:pPr/>
              <a:t>12/17/2015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27BADC-881D-47B0-AF38-94FBB1682E8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1">
                <a:lumMod val="95000"/>
              </a:schemeClr>
            </a:gs>
            <a:gs pos="40000">
              <a:schemeClr val="bg1">
                <a:tint val="45000"/>
                <a:shade val="99000"/>
                <a:satMod val="350000"/>
              </a:schemeClr>
            </a:gs>
            <a:gs pos="100000">
              <a:schemeClr val="bg1">
                <a:shade val="20000"/>
                <a:satMod val="255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28A19A-B277-4306-9BF0-C8633CCCA9E7}" type="datetimeFigureOut">
              <a:rPr lang="en-US" smtClean="0"/>
              <a:pPr/>
              <a:t>12/17/2015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27BADC-881D-47B0-AF38-94FBB1682E8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4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9.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60.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0.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71.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30.emf"/><Relationship Id="rId4" Type="http://schemas.openxmlformats.org/officeDocument/2006/relationships/package" Target="../embeddings/Microsoft_Word_Document1.docx"/></Relationships>
</file>

<file path=ppt/slides/_rels/slide7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2.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5.xml"/><Relationship Id="rId1" Type="http://schemas.openxmlformats.org/officeDocument/2006/relationships/slideLayout" Target="../slideLayouts/slideLayout2.xml"/><Relationship Id="rId4" Type="http://schemas.openxmlformats.org/officeDocument/2006/relationships/hyperlink" Target="mailto:ghanley@wnec.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C:\Users\ghanley\Downloads\file84125743299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885"/>
            <a:ext cx="9144000" cy="6856115"/>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3"/>
          <p:cNvSpPr txBox="1">
            <a:spLocks noChangeArrowheads="1"/>
          </p:cNvSpPr>
          <p:nvPr/>
        </p:nvSpPr>
        <p:spPr>
          <a:xfrm>
            <a:off x="718458" y="3160488"/>
            <a:ext cx="7772400" cy="701040"/>
          </a:xfrm>
          <a:prstGeom prst="rect">
            <a:avLst/>
          </a:prstGeom>
        </p:spPr>
        <p:txBody>
          <a:bodyPr vert="horz" lIns="91440" tIns="45720" rIns="91440" bIns="45720" rtlCol="0">
            <a:normAutofit/>
          </a:body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effectLst/>
                <a:uLnTx/>
                <a:uFillTx/>
                <a:latin typeface="Cambria" pitchFamily="18" charset="0"/>
              </a:rPr>
              <a:t>Gregory P. Hanley. Ph.D., BCBA-D</a:t>
            </a:r>
          </a:p>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endParaRPr kumimoji="0" lang="en-US" sz="2400" b="0" i="0" u="none" strike="noStrike" kern="1200" cap="none" spc="0" normalizeH="0" baseline="0" noProof="0" dirty="0" smtClean="0">
              <a:ln>
                <a:noFill/>
              </a:ln>
              <a:solidFill>
                <a:schemeClr val="folHlink"/>
              </a:solidFill>
              <a:effectLst/>
              <a:uLnTx/>
              <a:uFillTx/>
              <a:latin typeface="Cambria" pitchFamily="18" charset="0"/>
            </a:endParaRPr>
          </a:p>
        </p:txBody>
      </p:sp>
      <p:pic>
        <p:nvPicPr>
          <p:cNvPr id="14" name="Picture 1" descr="C:\Users\ghanley\Desktop\UMMS-Logo-Formal.png"/>
          <p:cNvPicPr>
            <a:picLocks noChangeAspect="1" noChangeArrowheads="1"/>
          </p:cNvPicPr>
          <p:nvPr/>
        </p:nvPicPr>
        <p:blipFill>
          <a:blip r:embed="rId4" cstate="print"/>
          <a:srcRect/>
          <a:stretch>
            <a:fillRect/>
          </a:stretch>
        </p:blipFill>
        <p:spPr bwMode="auto">
          <a:xfrm>
            <a:off x="5867400" y="3831048"/>
            <a:ext cx="1981200" cy="713232"/>
          </a:xfrm>
          <a:prstGeom prst="rect">
            <a:avLst/>
          </a:prstGeom>
          <a:noFill/>
        </p:spPr>
      </p:pic>
      <p:pic>
        <p:nvPicPr>
          <p:cNvPr id="15" name="Picture 14" descr="WNE logo.jpg"/>
          <p:cNvPicPr>
            <a:picLocks noChangeAspect="1"/>
          </p:cNvPicPr>
          <p:nvPr/>
        </p:nvPicPr>
        <p:blipFill>
          <a:blip r:embed="rId5" cstate="print"/>
          <a:stretch>
            <a:fillRect/>
          </a:stretch>
        </p:blipFill>
        <p:spPr>
          <a:xfrm>
            <a:off x="1170425" y="3831048"/>
            <a:ext cx="3172975" cy="694946"/>
          </a:xfrm>
          <a:prstGeom prst="rect">
            <a:avLst/>
          </a:prstGeom>
        </p:spPr>
      </p:pic>
      <p:sp>
        <p:nvSpPr>
          <p:cNvPr id="16" name="Rectangle 15"/>
          <p:cNvSpPr/>
          <p:nvPr/>
        </p:nvSpPr>
        <p:spPr>
          <a:xfrm>
            <a:off x="718458" y="396240"/>
            <a:ext cx="7511142" cy="2194560"/>
          </a:xfrm>
          <a:prstGeom prst="rect">
            <a:avLst/>
          </a:prstGeom>
          <a:solidFill>
            <a:schemeClr val="tx2">
              <a:lumMod val="75000"/>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sp>
        <p:nvSpPr>
          <p:cNvPr id="17" name="Title 1"/>
          <p:cNvSpPr txBox="1">
            <a:spLocks/>
          </p:cNvSpPr>
          <p:nvPr/>
        </p:nvSpPr>
        <p:spPr>
          <a:xfrm>
            <a:off x="533400" y="320040"/>
            <a:ext cx="7848600" cy="2270760"/>
          </a:xfrm>
          <a:prstGeom prst="rect">
            <a:avLst/>
          </a:prstGeom>
        </p:spPr>
        <p:txBody>
          <a:bodyPr vert="horz" lIns="91440" tIns="45720" rIns="91440" bIns="45720" rtlCol="0" anchor="ctr">
            <a:normAutofit fontScale="97500"/>
          </a:bodyPr>
          <a:lstStyle/>
          <a:p>
            <a:pPr algn="ctr"/>
            <a:r>
              <a:rPr lang="en-US" sz="4000" b="1" dirty="0" smtClean="0">
                <a:solidFill>
                  <a:schemeClr val="bg1"/>
                </a:solidFill>
                <a:effectLst>
                  <a:outerShdw blurRad="38100" dist="38100" dir="2700000" algn="tl">
                    <a:srgbClr val="000000">
                      <a:alpha val="43137"/>
                    </a:srgbClr>
                  </a:outerShdw>
                </a:effectLst>
                <a:latin typeface="Cambria" panose="02040503050406030204" pitchFamily="18" charset="0"/>
              </a:rPr>
              <a:t>Meaningful </a:t>
            </a:r>
            <a:r>
              <a:rPr lang="en-US" sz="4000" b="1" dirty="0">
                <a:solidFill>
                  <a:schemeClr val="bg1"/>
                </a:solidFill>
                <a:effectLst>
                  <a:outerShdw blurRad="38100" dist="38100" dir="2700000" algn="tl">
                    <a:srgbClr val="000000">
                      <a:alpha val="43137"/>
                    </a:srgbClr>
                  </a:outerShdw>
                </a:effectLst>
                <a:latin typeface="Cambria" panose="02040503050406030204" pitchFamily="18" charset="0"/>
              </a:rPr>
              <a:t>Solutions </a:t>
            </a:r>
            <a:r>
              <a:rPr lang="en-US" sz="4000" b="1" dirty="0" smtClean="0">
                <a:solidFill>
                  <a:schemeClr val="bg1"/>
                </a:solidFill>
                <a:effectLst>
                  <a:outerShdw blurRad="38100" dist="38100" dir="2700000" algn="tl">
                    <a:srgbClr val="000000">
                      <a:alpha val="43137"/>
                    </a:srgbClr>
                  </a:outerShdw>
                </a:effectLst>
                <a:latin typeface="Cambria" panose="02040503050406030204" pitchFamily="18" charset="0"/>
              </a:rPr>
              <a:t>for</a:t>
            </a:r>
          </a:p>
          <a:p>
            <a:pPr algn="ctr"/>
            <a:r>
              <a:rPr lang="en-US" sz="4000" b="1" dirty="0" smtClean="0">
                <a:solidFill>
                  <a:schemeClr val="bg1"/>
                </a:solidFill>
                <a:effectLst>
                  <a:outerShdw blurRad="38100" dist="38100" dir="2700000" algn="tl">
                    <a:srgbClr val="000000">
                      <a:alpha val="43137"/>
                    </a:srgbClr>
                  </a:outerShdw>
                </a:effectLst>
                <a:latin typeface="Cambria" panose="02040503050406030204" pitchFamily="18" charset="0"/>
              </a:rPr>
              <a:t>Extraordinary </a:t>
            </a:r>
            <a:r>
              <a:rPr lang="en-US" sz="4000" b="1" dirty="0">
                <a:solidFill>
                  <a:schemeClr val="bg1"/>
                </a:solidFill>
                <a:effectLst>
                  <a:outerShdw blurRad="38100" dist="38100" dir="2700000" algn="tl">
                    <a:srgbClr val="000000">
                      <a:alpha val="43137"/>
                    </a:srgbClr>
                  </a:outerShdw>
                </a:effectLst>
                <a:latin typeface="Cambria" panose="02040503050406030204" pitchFamily="18" charset="0"/>
              </a:rPr>
              <a:t>Problem </a:t>
            </a:r>
            <a:r>
              <a:rPr lang="en-US" sz="4000" b="1" dirty="0" smtClean="0">
                <a:solidFill>
                  <a:schemeClr val="bg1"/>
                </a:solidFill>
                <a:effectLst>
                  <a:outerShdw blurRad="38100" dist="38100" dir="2700000" algn="tl">
                    <a:srgbClr val="000000">
                      <a:alpha val="43137"/>
                    </a:srgbClr>
                  </a:outerShdw>
                </a:effectLst>
                <a:latin typeface="Cambria" panose="02040503050406030204" pitchFamily="18" charset="0"/>
              </a:rPr>
              <a:t>Behavior</a:t>
            </a:r>
          </a:p>
          <a:p>
            <a:pPr algn="ctr"/>
            <a:r>
              <a:rPr lang="en-US" sz="4000" b="1" dirty="0" smtClean="0">
                <a:solidFill>
                  <a:schemeClr val="bg1"/>
                </a:solidFill>
                <a:effectLst>
                  <a:outerShdw blurRad="38100" dist="38100" dir="2700000" algn="tl">
                    <a:srgbClr val="000000">
                      <a:alpha val="43137"/>
                    </a:srgbClr>
                  </a:outerShdw>
                </a:effectLst>
                <a:latin typeface="Cambria" panose="02040503050406030204" pitchFamily="18" charset="0"/>
              </a:rPr>
              <a:t>Associated </a:t>
            </a:r>
            <a:r>
              <a:rPr lang="en-US" sz="4000" b="1" dirty="0">
                <a:solidFill>
                  <a:schemeClr val="bg1"/>
                </a:solidFill>
                <a:effectLst>
                  <a:outerShdw blurRad="38100" dist="38100" dir="2700000" algn="tl">
                    <a:srgbClr val="000000">
                      <a:alpha val="43137"/>
                    </a:srgbClr>
                  </a:outerShdw>
                </a:effectLst>
                <a:latin typeface="Cambria" panose="02040503050406030204" pitchFamily="18" charset="0"/>
              </a:rPr>
              <a:t>With Autism</a:t>
            </a:r>
            <a:endParaRPr lang="en-US" sz="4000" b="1" dirty="0" smtClean="0">
              <a:solidFill>
                <a:schemeClr val="bg1"/>
              </a:solidFill>
              <a:effectLst>
                <a:outerShdw blurRad="38100" dist="38100" dir="2700000" algn="tl">
                  <a:srgbClr val="000000">
                    <a:alpha val="43137"/>
                  </a:srgbClr>
                </a:outerShdw>
              </a:effectLst>
              <a:latin typeface="Cambria" pitchFamily="18" charset="0"/>
            </a:endParaRPr>
          </a:p>
        </p:txBody>
      </p:sp>
      <p:sp>
        <p:nvSpPr>
          <p:cNvPr id="18" name="Rectangle 17"/>
          <p:cNvSpPr/>
          <p:nvPr/>
        </p:nvSpPr>
        <p:spPr>
          <a:xfrm>
            <a:off x="261258" y="2950031"/>
            <a:ext cx="8610600" cy="1850569"/>
          </a:xfrm>
          <a:prstGeom prst="rect">
            <a:avLst/>
          </a:prstGeom>
          <a:solidFill>
            <a:schemeClr val="tx2">
              <a:lumMod val="75000"/>
              <a:alpha val="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pic>
        <p:nvPicPr>
          <p:cNvPr id="2085890" name="Picture 2" descr="C:\Users\ghanley\Desktop\AZA Logo COLOR.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16474" y="5246386"/>
            <a:ext cx="1693926" cy="122301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1746754" y="5442393"/>
            <a:ext cx="3493520" cy="830997"/>
          </a:xfrm>
          <a:prstGeom prst="rect">
            <a:avLst/>
          </a:prstGeom>
        </p:spPr>
        <p:txBody>
          <a:bodyPr wrap="none">
            <a:spAutoFit/>
          </a:bodyPr>
          <a:lstStyle/>
          <a:p>
            <a:pPr algn="ctr"/>
            <a:r>
              <a:rPr lang="en-US" sz="2400" b="1" dirty="0">
                <a:latin typeface="Cambria" panose="02040503050406030204" pitchFamily="18" charset="0"/>
              </a:rPr>
              <a:t>2014 </a:t>
            </a:r>
            <a:r>
              <a:rPr lang="en-US" sz="2400" b="1" dirty="0" err="1" smtClean="0">
                <a:latin typeface="Cambria" panose="02040503050406030204" pitchFamily="18" charset="0"/>
              </a:rPr>
              <a:t>Transdisciplinary</a:t>
            </a:r>
            <a:endParaRPr lang="en-US" sz="2400" b="1" dirty="0">
              <a:latin typeface="Cambria" panose="02040503050406030204" pitchFamily="18" charset="0"/>
            </a:endParaRPr>
          </a:p>
          <a:p>
            <a:pPr algn="ctr"/>
            <a:r>
              <a:rPr lang="en-US" sz="2400" b="1" dirty="0" smtClean="0">
                <a:latin typeface="Cambria" panose="02040503050406030204" pitchFamily="18" charset="0"/>
              </a:rPr>
              <a:t>Autism </a:t>
            </a:r>
            <a:r>
              <a:rPr lang="en-US" sz="2400" b="1" dirty="0">
                <a:latin typeface="Cambria" panose="02040503050406030204" pitchFamily="18" charset="0"/>
              </a:rPr>
              <a:t>Conference</a:t>
            </a:r>
            <a:endParaRPr lang="en-US" sz="2400" dirty="0">
              <a:latin typeface="Cambria" panose="02040503050406030204" pitchFamily="18" charset="0"/>
            </a:endParaRPr>
          </a:p>
        </p:txBody>
      </p:sp>
    </p:spTree>
    <p:extLst>
      <p:ext uri="{BB962C8B-B14F-4D97-AF65-F5344CB8AC3E}">
        <p14:creationId xmlns:p14="http://schemas.microsoft.com/office/powerpoint/2010/main" val="31164313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Autofit/>
          </a:bodyPr>
          <a:lstStyle/>
          <a:p>
            <a:r>
              <a:rPr lang="en-US" sz="3600" b="1" dirty="0" smtClean="0">
                <a:cs typeface="Times New Roman" pitchFamily="18" charset="0"/>
              </a:rPr>
              <a:t>Autism is characterized by:</a:t>
            </a:r>
          </a:p>
        </p:txBody>
      </p:sp>
      <p:sp>
        <p:nvSpPr>
          <p:cNvPr id="494595" name="Rectangle 3"/>
          <p:cNvSpPr>
            <a:spLocks noGrp="1" noChangeArrowheads="1"/>
          </p:cNvSpPr>
          <p:nvPr>
            <p:ph type="body" idx="1"/>
          </p:nvPr>
        </p:nvSpPr>
        <p:spPr>
          <a:xfrm>
            <a:off x="457200" y="1447800"/>
            <a:ext cx="8229600" cy="5105400"/>
          </a:xfrm>
        </p:spPr>
        <p:txBody>
          <a:bodyPr>
            <a:normAutofit/>
          </a:bodyPr>
          <a:lstStyle/>
          <a:p>
            <a:pPr marL="457200" lvl="1" indent="0">
              <a:buNone/>
            </a:pPr>
            <a:r>
              <a:rPr lang="en-US" sz="3200" b="1" dirty="0" smtClean="0">
                <a:solidFill>
                  <a:srgbClr val="0070C0"/>
                </a:solidFill>
                <a:cs typeface="Times New Roman" pitchFamily="18" charset="0"/>
              </a:rPr>
              <a:t>Impairments in</a:t>
            </a:r>
          </a:p>
          <a:p>
            <a:pPr marL="457200" lvl="1" indent="0">
              <a:buNone/>
            </a:pPr>
            <a:endParaRPr lang="en-US" sz="1200" b="1" dirty="0" smtClean="0">
              <a:solidFill>
                <a:srgbClr val="0070C0"/>
              </a:solidFill>
              <a:cs typeface="Times New Roman" pitchFamily="18" charset="0"/>
            </a:endParaRPr>
          </a:p>
          <a:p>
            <a:pPr marL="457200" lvl="1" indent="0">
              <a:buNone/>
            </a:pPr>
            <a:r>
              <a:rPr lang="en-US" sz="3200" b="1" dirty="0">
                <a:solidFill>
                  <a:srgbClr val="0070C0"/>
                </a:solidFill>
                <a:cs typeface="Times New Roman" pitchFamily="18" charset="0"/>
              </a:rPr>
              <a:t>	</a:t>
            </a:r>
            <a:r>
              <a:rPr lang="en-US" sz="3200" b="1" dirty="0" smtClean="0">
                <a:solidFill>
                  <a:srgbClr val="0070C0"/>
                </a:solidFill>
                <a:cs typeface="Times New Roman" pitchFamily="18" charset="0"/>
              </a:rPr>
              <a:t>	language development</a:t>
            </a:r>
          </a:p>
          <a:p>
            <a:pPr marL="457200" lvl="1" indent="0">
              <a:buNone/>
            </a:pPr>
            <a:r>
              <a:rPr lang="en-US" sz="3200" b="1" dirty="0">
                <a:solidFill>
                  <a:srgbClr val="0070C0"/>
                </a:solidFill>
                <a:cs typeface="Times New Roman" pitchFamily="18" charset="0"/>
              </a:rPr>
              <a:t>	</a:t>
            </a:r>
            <a:r>
              <a:rPr lang="en-US" sz="3200" b="1" dirty="0" smtClean="0">
                <a:solidFill>
                  <a:srgbClr val="0070C0"/>
                </a:solidFill>
                <a:cs typeface="Times New Roman" pitchFamily="18" charset="0"/>
              </a:rPr>
              <a:t>	social interaction </a:t>
            </a:r>
          </a:p>
          <a:p>
            <a:pPr marL="457200" lvl="1" indent="0">
              <a:buNone/>
            </a:pPr>
            <a:endParaRPr lang="en-US" sz="2400" b="1" dirty="0">
              <a:cs typeface="Times New Roman" pitchFamily="18" charset="0"/>
            </a:endParaRPr>
          </a:p>
          <a:p>
            <a:pPr marL="457200" lvl="1" indent="0">
              <a:buNone/>
            </a:pPr>
            <a:r>
              <a:rPr lang="en-US" sz="3200" b="1" dirty="0" smtClean="0">
                <a:cs typeface="Times New Roman" pitchFamily="18" charset="0"/>
              </a:rPr>
              <a:t>		and </a:t>
            </a:r>
          </a:p>
          <a:p>
            <a:pPr marL="457200" lvl="1" indent="0">
              <a:buNone/>
            </a:pPr>
            <a:endParaRPr lang="en-US" sz="3200" b="1" dirty="0">
              <a:cs typeface="Times New Roman" pitchFamily="18" charset="0"/>
            </a:endParaRPr>
          </a:p>
          <a:p>
            <a:pPr marL="457200" lvl="1" indent="0">
              <a:buNone/>
            </a:pPr>
            <a:r>
              <a:rPr lang="en-US" sz="3200" b="1" dirty="0">
                <a:solidFill>
                  <a:srgbClr val="0070C0"/>
                </a:solidFill>
                <a:cs typeface="Times New Roman" pitchFamily="18" charset="0"/>
              </a:rPr>
              <a:t>E</a:t>
            </a:r>
            <a:r>
              <a:rPr lang="en-US" sz="3200" b="1" dirty="0" smtClean="0">
                <a:solidFill>
                  <a:srgbClr val="0070C0"/>
                </a:solidFill>
                <a:cs typeface="Times New Roman" pitchFamily="18" charset="0"/>
              </a:rPr>
              <a:t>xcessive repetitive behavior</a:t>
            </a:r>
          </a:p>
          <a:p>
            <a:pPr lvl="1"/>
            <a:endParaRPr lang="en-US" b="1" dirty="0" smtClean="0">
              <a:solidFill>
                <a:srgbClr val="FF0000"/>
              </a:solidFill>
              <a:cs typeface="Times New Roman" pitchFamily="18" charset="0"/>
            </a:endParaRPr>
          </a:p>
        </p:txBody>
      </p:sp>
    </p:spTree>
    <p:extLst>
      <p:ext uri="{BB962C8B-B14F-4D97-AF65-F5344CB8AC3E}">
        <p14:creationId xmlns:p14="http://schemas.microsoft.com/office/powerpoint/2010/main" val="1802914200"/>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5" name="Rectangle 3"/>
          <p:cNvSpPr>
            <a:spLocks noGrp="1" noChangeArrowheads="1"/>
          </p:cNvSpPr>
          <p:nvPr>
            <p:ph type="body" idx="1"/>
          </p:nvPr>
        </p:nvSpPr>
        <p:spPr>
          <a:xfrm>
            <a:off x="609600" y="304800"/>
            <a:ext cx="7391400" cy="6248400"/>
          </a:xfrm>
        </p:spPr>
        <p:txBody>
          <a:bodyPr>
            <a:normAutofit lnSpcReduction="10000"/>
          </a:bodyPr>
          <a:lstStyle/>
          <a:p>
            <a:pPr marL="457200" lvl="1" indent="0" algn="ctr">
              <a:buNone/>
            </a:pPr>
            <a:r>
              <a:rPr lang="en-US" sz="3600" b="1" dirty="0" smtClean="0">
                <a:solidFill>
                  <a:schemeClr val="tx1"/>
                </a:solidFill>
                <a:cs typeface="Times New Roman" pitchFamily="18" charset="0"/>
              </a:rPr>
              <a:t>With Autism, there is a higher likelihood of problem behavior</a:t>
            </a:r>
          </a:p>
          <a:p>
            <a:pPr marL="914400" lvl="2" indent="0" algn="ctr">
              <a:buNone/>
            </a:pPr>
            <a:endParaRPr lang="en-US" b="1" dirty="0">
              <a:cs typeface="Times New Roman" pitchFamily="18" charset="0"/>
            </a:endParaRPr>
          </a:p>
          <a:p>
            <a:pPr marL="508000" lvl="2" indent="0">
              <a:buNone/>
            </a:pPr>
            <a:r>
              <a:rPr lang="en-US" sz="3200" b="1" dirty="0" smtClean="0">
                <a:solidFill>
                  <a:srgbClr val="FF0000"/>
                </a:solidFill>
                <a:cs typeface="Times New Roman" pitchFamily="18" charset="0"/>
              </a:rPr>
              <a:t>Meltdowns</a:t>
            </a:r>
          </a:p>
          <a:p>
            <a:pPr marL="914400" lvl="2" indent="0" algn="r">
              <a:buNone/>
            </a:pPr>
            <a:r>
              <a:rPr lang="en-US" sz="3200" b="1" dirty="0" smtClean="0">
                <a:solidFill>
                  <a:srgbClr val="FF0000"/>
                </a:solidFill>
                <a:cs typeface="Times New Roman" pitchFamily="18" charset="0"/>
              </a:rPr>
              <a:t>Aggression</a:t>
            </a:r>
          </a:p>
          <a:p>
            <a:pPr marL="508000" lvl="2" indent="0">
              <a:buNone/>
            </a:pPr>
            <a:r>
              <a:rPr lang="en-US" sz="3200" b="1" dirty="0">
                <a:solidFill>
                  <a:srgbClr val="FF0000"/>
                </a:solidFill>
                <a:cs typeface="Times New Roman" pitchFamily="18" charset="0"/>
              </a:rPr>
              <a:t>S</a:t>
            </a:r>
            <a:r>
              <a:rPr lang="en-US" sz="3200" b="1" dirty="0" smtClean="0">
                <a:solidFill>
                  <a:srgbClr val="FF0000"/>
                </a:solidFill>
                <a:cs typeface="Times New Roman" pitchFamily="18" charset="0"/>
              </a:rPr>
              <a:t>elf-injury</a:t>
            </a:r>
          </a:p>
          <a:p>
            <a:pPr marL="508000" lvl="2" indent="0" algn="r">
              <a:buNone/>
            </a:pPr>
            <a:r>
              <a:rPr lang="en-US" sz="3200" b="1" dirty="0">
                <a:solidFill>
                  <a:srgbClr val="FF0000"/>
                </a:solidFill>
                <a:cs typeface="Times New Roman" pitchFamily="18" charset="0"/>
              </a:rPr>
              <a:t>C</a:t>
            </a:r>
            <a:r>
              <a:rPr lang="en-US" sz="3200" b="1" dirty="0" smtClean="0">
                <a:solidFill>
                  <a:srgbClr val="FF0000"/>
                </a:solidFill>
                <a:cs typeface="Times New Roman" pitchFamily="18" charset="0"/>
              </a:rPr>
              <a:t>hronic stereotypy</a:t>
            </a:r>
          </a:p>
          <a:p>
            <a:pPr marL="508000" lvl="2" indent="0">
              <a:buNone/>
            </a:pPr>
            <a:r>
              <a:rPr lang="en-US" sz="3200" b="1" dirty="0">
                <a:solidFill>
                  <a:srgbClr val="FF0000"/>
                </a:solidFill>
                <a:cs typeface="Times New Roman" pitchFamily="18" charset="0"/>
              </a:rPr>
              <a:t>S</a:t>
            </a:r>
            <a:r>
              <a:rPr lang="en-US" sz="3200" b="1" dirty="0" smtClean="0">
                <a:solidFill>
                  <a:srgbClr val="FF0000"/>
                </a:solidFill>
                <a:cs typeface="Times New Roman" pitchFamily="18" charset="0"/>
              </a:rPr>
              <a:t>leep problems</a:t>
            </a:r>
          </a:p>
          <a:p>
            <a:pPr marL="914400" lvl="2" indent="0">
              <a:buNone/>
            </a:pPr>
            <a:endParaRPr lang="en-US" sz="1800" b="1" dirty="0">
              <a:solidFill>
                <a:schemeClr val="tx1">
                  <a:lumMod val="65000"/>
                  <a:lumOff val="35000"/>
                </a:schemeClr>
              </a:solidFill>
              <a:cs typeface="Times New Roman" pitchFamily="18" charset="0"/>
            </a:endParaRPr>
          </a:p>
          <a:p>
            <a:pPr marL="914400" lvl="2" indent="0">
              <a:buNone/>
            </a:pPr>
            <a:endParaRPr lang="en-US" sz="1800" b="1" dirty="0" smtClean="0">
              <a:solidFill>
                <a:schemeClr val="tx1">
                  <a:lumMod val="65000"/>
                  <a:lumOff val="35000"/>
                </a:schemeClr>
              </a:solidFill>
              <a:cs typeface="Times New Roman" pitchFamily="18" charset="0"/>
            </a:endParaRPr>
          </a:p>
          <a:p>
            <a:pPr marL="914400" lvl="2" indent="0">
              <a:buNone/>
            </a:pPr>
            <a:endParaRPr lang="en-US" sz="1800" b="1" dirty="0">
              <a:solidFill>
                <a:schemeClr val="tx1">
                  <a:lumMod val="65000"/>
                  <a:lumOff val="35000"/>
                </a:schemeClr>
              </a:solidFill>
              <a:cs typeface="Times New Roman" pitchFamily="18" charset="0"/>
            </a:endParaRPr>
          </a:p>
          <a:p>
            <a:pPr marL="914400" lvl="2" indent="0">
              <a:buNone/>
            </a:pPr>
            <a:r>
              <a:rPr lang="en-US" sz="1800" b="1" dirty="0" smtClean="0">
                <a:solidFill>
                  <a:schemeClr val="tx1">
                    <a:lumMod val="65000"/>
                    <a:lumOff val="35000"/>
                  </a:schemeClr>
                </a:solidFill>
                <a:cs typeface="Times New Roman" pitchFamily="18" charset="0"/>
              </a:rPr>
              <a:t>References: </a:t>
            </a:r>
            <a:r>
              <a:rPr lang="en-US" sz="1800" b="1" dirty="0" err="1" smtClean="0">
                <a:solidFill>
                  <a:schemeClr val="tx1">
                    <a:lumMod val="65000"/>
                    <a:lumOff val="35000"/>
                  </a:schemeClr>
                </a:solidFill>
                <a:cs typeface="Times New Roman" pitchFamily="18" charset="0"/>
              </a:rPr>
              <a:t>Baghdadli</a:t>
            </a:r>
            <a:r>
              <a:rPr lang="en-US" sz="1800" b="1" dirty="0">
                <a:solidFill>
                  <a:schemeClr val="tx1">
                    <a:lumMod val="65000"/>
                    <a:lumOff val="35000"/>
                  </a:schemeClr>
                </a:solidFill>
                <a:cs typeface="Times New Roman" pitchFamily="18" charset="0"/>
              </a:rPr>
              <a:t>, Pascal,  </a:t>
            </a:r>
            <a:r>
              <a:rPr lang="en-US" sz="1800" b="1" dirty="0" err="1">
                <a:solidFill>
                  <a:schemeClr val="tx1">
                    <a:lumMod val="65000"/>
                    <a:lumOff val="35000"/>
                  </a:schemeClr>
                </a:solidFill>
                <a:cs typeface="Times New Roman" pitchFamily="18" charset="0"/>
              </a:rPr>
              <a:t>Grisi</a:t>
            </a:r>
            <a:r>
              <a:rPr lang="en-US" sz="1800" b="1" dirty="0">
                <a:solidFill>
                  <a:schemeClr val="tx1">
                    <a:lumMod val="65000"/>
                    <a:lumOff val="35000"/>
                  </a:schemeClr>
                </a:solidFill>
                <a:cs typeface="Times New Roman" pitchFamily="18" charset="0"/>
              </a:rPr>
              <a:t>, &amp; </a:t>
            </a:r>
            <a:r>
              <a:rPr lang="en-US" sz="1800" b="1" dirty="0" err="1" smtClean="0">
                <a:solidFill>
                  <a:schemeClr val="tx1">
                    <a:lumMod val="65000"/>
                    <a:lumOff val="35000"/>
                  </a:schemeClr>
                </a:solidFill>
                <a:cs typeface="Times New Roman" pitchFamily="18" charset="0"/>
              </a:rPr>
              <a:t>Aussilloux</a:t>
            </a:r>
            <a:r>
              <a:rPr lang="en-US" sz="1800" b="1" dirty="0" smtClean="0">
                <a:solidFill>
                  <a:schemeClr val="tx1">
                    <a:lumMod val="65000"/>
                    <a:lumOff val="35000"/>
                  </a:schemeClr>
                </a:solidFill>
                <a:cs typeface="Times New Roman" pitchFamily="18" charset="0"/>
              </a:rPr>
              <a:t>, 2003; Horner et al., 2002; Kim et al., 2000; </a:t>
            </a:r>
            <a:r>
              <a:rPr lang="en-US" sz="1800" b="1" dirty="0">
                <a:solidFill>
                  <a:schemeClr val="tx1">
                    <a:lumMod val="65000"/>
                    <a:lumOff val="35000"/>
                  </a:schemeClr>
                </a:solidFill>
                <a:cs typeface="Times New Roman" pitchFamily="18" charset="0"/>
              </a:rPr>
              <a:t>Murphy, Healy, &amp;</a:t>
            </a:r>
            <a:r>
              <a:rPr lang="en-US" sz="1800" b="1" dirty="0" smtClean="0">
                <a:solidFill>
                  <a:schemeClr val="tx1">
                    <a:lumMod val="65000"/>
                    <a:lumOff val="35000"/>
                  </a:schemeClr>
                </a:solidFill>
                <a:cs typeface="Times New Roman" pitchFamily="18" charset="0"/>
              </a:rPr>
              <a:t> Leader, 2009; </a:t>
            </a:r>
            <a:r>
              <a:rPr lang="en-US" sz="1800" b="1" dirty="0">
                <a:solidFill>
                  <a:schemeClr val="tx1">
                    <a:lumMod val="65000"/>
                    <a:lumOff val="35000"/>
                  </a:schemeClr>
                </a:solidFill>
                <a:cs typeface="Times New Roman" pitchFamily="18" charset="0"/>
              </a:rPr>
              <a:t>Thompson</a:t>
            </a:r>
            <a:r>
              <a:rPr lang="en-US" sz="1800" b="1" dirty="0" smtClean="0">
                <a:solidFill>
                  <a:schemeClr val="tx1">
                    <a:lumMod val="65000"/>
                    <a:lumOff val="35000"/>
                  </a:schemeClr>
                </a:solidFill>
                <a:cs typeface="Times New Roman" pitchFamily="18" charset="0"/>
              </a:rPr>
              <a:t>, 2009</a:t>
            </a:r>
          </a:p>
        </p:txBody>
      </p:sp>
    </p:spTree>
    <p:extLst>
      <p:ext uri="{BB962C8B-B14F-4D97-AF65-F5344CB8AC3E}">
        <p14:creationId xmlns:p14="http://schemas.microsoft.com/office/powerpoint/2010/main" val="13797346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9459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94595">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94595">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94595">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94595">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9459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5" name="Rectangle 3"/>
          <p:cNvSpPr>
            <a:spLocks noGrp="1" noChangeArrowheads="1"/>
          </p:cNvSpPr>
          <p:nvPr>
            <p:ph type="body" idx="1"/>
          </p:nvPr>
        </p:nvSpPr>
        <p:spPr>
          <a:xfrm>
            <a:off x="304800" y="304800"/>
            <a:ext cx="8458200" cy="6248400"/>
          </a:xfrm>
        </p:spPr>
        <p:txBody>
          <a:bodyPr>
            <a:normAutofit/>
          </a:bodyPr>
          <a:lstStyle/>
          <a:p>
            <a:pPr marL="0" lvl="1" indent="0" algn="ctr">
              <a:buNone/>
            </a:pPr>
            <a:r>
              <a:rPr lang="en-US" sz="3600" b="1" dirty="0" smtClean="0">
                <a:solidFill>
                  <a:schemeClr val="tx1"/>
                </a:solidFill>
                <a:cs typeface="Times New Roman" pitchFamily="18" charset="0"/>
              </a:rPr>
              <a:t>With Autism, there is a higher likelihood of problem behavior</a:t>
            </a:r>
            <a:endParaRPr lang="en-US" b="1" dirty="0">
              <a:cs typeface="Times New Roman" pitchFamily="18" charset="0"/>
            </a:endParaRPr>
          </a:p>
          <a:p>
            <a:pPr marL="0" lvl="1" indent="0" algn="ctr">
              <a:buNone/>
            </a:pPr>
            <a:endParaRPr lang="en-US" sz="3600" b="1" dirty="0" smtClean="0">
              <a:solidFill>
                <a:schemeClr val="tx1"/>
              </a:solidFill>
              <a:cs typeface="Times New Roman" pitchFamily="18" charset="0"/>
            </a:endParaRPr>
          </a:p>
          <a:p>
            <a:pPr marL="0" lvl="1" indent="0" algn="ctr">
              <a:buNone/>
            </a:pPr>
            <a:r>
              <a:rPr lang="en-US" sz="3600" b="1" dirty="0" smtClean="0">
                <a:solidFill>
                  <a:schemeClr val="tx2">
                    <a:lumMod val="60000"/>
                    <a:lumOff val="40000"/>
                  </a:schemeClr>
                </a:solidFill>
                <a:cs typeface="Times New Roman" pitchFamily="18" charset="0"/>
              </a:rPr>
              <a:t>Self-injury</a:t>
            </a:r>
          </a:p>
          <a:p>
            <a:pPr marL="0" lvl="1" indent="0" algn="ctr">
              <a:buNone/>
            </a:pPr>
            <a:endParaRPr lang="en-US" sz="1200" b="1" dirty="0">
              <a:solidFill>
                <a:schemeClr val="tx2">
                  <a:lumMod val="60000"/>
                  <a:lumOff val="40000"/>
                </a:schemeClr>
              </a:solidFill>
              <a:cs typeface="Times New Roman" pitchFamily="18" charset="0"/>
            </a:endParaRPr>
          </a:p>
          <a:p>
            <a:pPr marL="0" lvl="1" indent="0" algn="ctr">
              <a:buNone/>
            </a:pPr>
            <a:r>
              <a:rPr lang="en-US" sz="3200" b="1" dirty="0" smtClean="0">
                <a:solidFill>
                  <a:schemeClr val="tx2">
                    <a:lumMod val="60000"/>
                    <a:lumOff val="40000"/>
                  </a:schemeClr>
                </a:solidFill>
                <a:cs typeface="Times New Roman" pitchFamily="18" charset="0"/>
              </a:rPr>
              <a:t>10-15% prevalence in person with ID</a:t>
            </a:r>
          </a:p>
          <a:p>
            <a:pPr marL="0" lvl="1" indent="0" algn="ctr">
              <a:buNone/>
            </a:pPr>
            <a:endParaRPr lang="en-US" sz="1200" b="1" dirty="0" smtClean="0">
              <a:solidFill>
                <a:schemeClr val="tx2">
                  <a:lumMod val="60000"/>
                  <a:lumOff val="40000"/>
                </a:schemeClr>
              </a:solidFill>
              <a:cs typeface="Times New Roman" pitchFamily="18" charset="0"/>
            </a:endParaRPr>
          </a:p>
          <a:p>
            <a:pPr marL="0" lvl="1" indent="0" algn="ctr">
              <a:buNone/>
            </a:pPr>
            <a:r>
              <a:rPr lang="en-US" sz="3200" b="1" dirty="0" smtClean="0">
                <a:solidFill>
                  <a:schemeClr val="tx2">
                    <a:lumMod val="60000"/>
                    <a:lumOff val="40000"/>
                  </a:schemeClr>
                </a:solidFill>
                <a:cs typeface="Times New Roman" pitchFamily="18" charset="0"/>
              </a:rPr>
              <a:t>50% prevalence in persons with autism</a:t>
            </a:r>
          </a:p>
          <a:p>
            <a:pPr marL="0" lvl="1" indent="0" algn="ctr">
              <a:buNone/>
            </a:pPr>
            <a:endParaRPr lang="en-US" sz="2400" b="1" dirty="0">
              <a:solidFill>
                <a:schemeClr val="tx2">
                  <a:lumMod val="60000"/>
                  <a:lumOff val="40000"/>
                </a:schemeClr>
              </a:solidFill>
              <a:cs typeface="Times New Roman" pitchFamily="18" charset="0"/>
            </a:endParaRPr>
          </a:p>
        </p:txBody>
      </p:sp>
    </p:spTree>
    <p:extLst>
      <p:ext uri="{BB962C8B-B14F-4D97-AF65-F5344CB8AC3E}">
        <p14:creationId xmlns:p14="http://schemas.microsoft.com/office/powerpoint/2010/main" val="361481899"/>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5" name="Rectangle 3"/>
          <p:cNvSpPr>
            <a:spLocks noGrp="1" noChangeArrowheads="1"/>
          </p:cNvSpPr>
          <p:nvPr>
            <p:ph type="body" idx="1"/>
          </p:nvPr>
        </p:nvSpPr>
        <p:spPr>
          <a:xfrm>
            <a:off x="228600" y="304800"/>
            <a:ext cx="8610600" cy="6248400"/>
          </a:xfrm>
        </p:spPr>
        <p:txBody>
          <a:bodyPr>
            <a:normAutofit/>
          </a:bodyPr>
          <a:lstStyle/>
          <a:p>
            <a:pPr marL="0" lvl="1" indent="0" algn="ctr">
              <a:buNone/>
            </a:pPr>
            <a:r>
              <a:rPr lang="en-US" sz="3600" b="1" dirty="0" smtClean="0">
                <a:solidFill>
                  <a:schemeClr val="tx1"/>
                </a:solidFill>
                <a:cs typeface="Times New Roman" pitchFamily="18" charset="0"/>
              </a:rPr>
              <a:t>With Autism, there is a higher likelihood of problem behavior</a:t>
            </a:r>
            <a:endParaRPr lang="en-US" b="1" dirty="0">
              <a:cs typeface="Times New Roman" pitchFamily="18" charset="0"/>
            </a:endParaRPr>
          </a:p>
          <a:p>
            <a:pPr marL="0" lvl="1" indent="0" algn="ctr">
              <a:buNone/>
            </a:pPr>
            <a:endParaRPr lang="en-US" sz="3600" b="1" dirty="0" smtClean="0">
              <a:solidFill>
                <a:schemeClr val="tx1"/>
              </a:solidFill>
              <a:cs typeface="Times New Roman" pitchFamily="18" charset="0"/>
            </a:endParaRPr>
          </a:p>
          <a:p>
            <a:pPr marL="0" lvl="1" indent="0" algn="ctr">
              <a:buNone/>
            </a:pPr>
            <a:r>
              <a:rPr lang="en-US" sz="3000" b="1" dirty="0" smtClean="0">
                <a:solidFill>
                  <a:srgbClr val="0070C0"/>
                </a:solidFill>
                <a:cs typeface="Times New Roman" pitchFamily="18" charset="0"/>
              </a:rPr>
              <a:t>64% of children with autism routinely engage in at least one form of problem behavior  </a:t>
            </a:r>
          </a:p>
          <a:p>
            <a:pPr marL="0" lvl="1" indent="0" algn="ctr">
              <a:buNone/>
            </a:pPr>
            <a:endParaRPr lang="en-US" sz="3000" b="1" dirty="0">
              <a:solidFill>
                <a:schemeClr val="tx2">
                  <a:lumMod val="60000"/>
                  <a:lumOff val="40000"/>
                </a:schemeClr>
              </a:solidFill>
              <a:cs typeface="Times New Roman" pitchFamily="18" charset="0"/>
            </a:endParaRPr>
          </a:p>
          <a:p>
            <a:pPr marL="0" lvl="1" indent="0" algn="ctr">
              <a:buNone/>
            </a:pPr>
            <a:endParaRPr lang="en-US" sz="3000" b="1" dirty="0" smtClean="0">
              <a:solidFill>
                <a:schemeClr val="tx2">
                  <a:lumMod val="60000"/>
                  <a:lumOff val="40000"/>
                </a:schemeClr>
              </a:solidFill>
              <a:cs typeface="Times New Roman" pitchFamily="18" charset="0"/>
            </a:endParaRPr>
          </a:p>
          <a:p>
            <a:pPr marL="0" lvl="1" indent="0" algn="ctr">
              <a:buNone/>
            </a:pPr>
            <a:endParaRPr lang="en-US" sz="3000" b="1" dirty="0">
              <a:solidFill>
                <a:schemeClr val="tx2">
                  <a:lumMod val="60000"/>
                  <a:lumOff val="40000"/>
                </a:schemeClr>
              </a:solidFill>
              <a:cs typeface="Times New Roman" pitchFamily="18" charset="0"/>
            </a:endParaRPr>
          </a:p>
          <a:p>
            <a:pPr marL="0" lvl="1" indent="0" algn="ctr">
              <a:buNone/>
            </a:pPr>
            <a:r>
              <a:rPr lang="en-US" sz="3000" b="1" dirty="0" smtClean="0">
                <a:solidFill>
                  <a:srgbClr val="0070C0"/>
                </a:solidFill>
                <a:cs typeface="Times New Roman" pitchFamily="18" charset="0"/>
              </a:rPr>
              <a:t>32% </a:t>
            </a:r>
            <a:r>
              <a:rPr lang="en-US" sz="3000" b="1" dirty="0">
                <a:solidFill>
                  <a:srgbClr val="0070C0"/>
                </a:solidFill>
                <a:cs typeface="Times New Roman" pitchFamily="18" charset="0"/>
              </a:rPr>
              <a:t>of children with autism routinely engage in </a:t>
            </a:r>
            <a:r>
              <a:rPr lang="en-US" sz="3000" b="1" dirty="0" smtClean="0">
                <a:solidFill>
                  <a:srgbClr val="0070C0"/>
                </a:solidFill>
                <a:cs typeface="Times New Roman" pitchFamily="18" charset="0"/>
              </a:rPr>
              <a:t>all three forms </a:t>
            </a:r>
            <a:r>
              <a:rPr lang="en-US" sz="3000" b="1" dirty="0">
                <a:solidFill>
                  <a:srgbClr val="0070C0"/>
                </a:solidFill>
                <a:cs typeface="Times New Roman" pitchFamily="18" charset="0"/>
              </a:rPr>
              <a:t>of problem behavior  </a:t>
            </a:r>
          </a:p>
          <a:p>
            <a:pPr marL="0" lvl="1" indent="0" algn="ctr">
              <a:buNone/>
            </a:pPr>
            <a:endParaRPr lang="en-US" sz="2400" b="1" dirty="0" smtClean="0">
              <a:solidFill>
                <a:srgbClr val="0070C0"/>
              </a:solidFill>
              <a:cs typeface="Times New Roman" pitchFamily="18" charset="0"/>
            </a:endParaRPr>
          </a:p>
        </p:txBody>
      </p:sp>
      <p:sp>
        <p:nvSpPr>
          <p:cNvPr id="2" name="TextBox 1"/>
          <p:cNvSpPr txBox="1"/>
          <p:nvPr/>
        </p:nvSpPr>
        <p:spPr>
          <a:xfrm>
            <a:off x="2057400" y="3352800"/>
            <a:ext cx="4343400" cy="1200329"/>
          </a:xfrm>
          <a:prstGeom prst="rect">
            <a:avLst/>
          </a:prstGeom>
          <a:noFill/>
        </p:spPr>
        <p:txBody>
          <a:bodyPr wrap="square" rtlCol="0">
            <a:spAutoFit/>
          </a:bodyPr>
          <a:lstStyle/>
          <a:p>
            <a:pPr marL="508000" lvl="2" indent="0">
              <a:buNone/>
            </a:pPr>
            <a:r>
              <a:rPr lang="en-US" sz="2400" b="1" dirty="0">
                <a:solidFill>
                  <a:srgbClr val="FF0000"/>
                </a:solidFill>
                <a:latin typeface="Cambria" panose="02040503050406030204" pitchFamily="18" charset="0"/>
                <a:cs typeface="Times New Roman" pitchFamily="18" charset="0"/>
              </a:rPr>
              <a:t>Meltdowns</a:t>
            </a:r>
          </a:p>
          <a:p>
            <a:pPr lvl="2" algn="r"/>
            <a:r>
              <a:rPr lang="en-US" sz="2400" b="1" dirty="0">
                <a:solidFill>
                  <a:srgbClr val="FF0000"/>
                </a:solidFill>
                <a:latin typeface="Cambria" panose="02040503050406030204" pitchFamily="18" charset="0"/>
                <a:cs typeface="Times New Roman" pitchFamily="18" charset="0"/>
              </a:rPr>
              <a:t>Aggression</a:t>
            </a:r>
          </a:p>
          <a:p>
            <a:pPr marL="508000" lvl="2" indent="0">
              <a:buNone/>
            </a:pPr>
            <a:r>
              <a:rPr lang="en-US" sz="2400" b="1" dirty="0" smtClean="0">
                <a:solidFill>
                  <a:srgbClr val="FF0000"/>
                </a:solidFill>
                <a:latin typeface="Cambria" panose="02040503050406030204" pitchFamily="18" charset="0"/>
                <a:cs typeface="Times New Roman" pitchFamily="18" charset="0"/>
              </a:rPr>
              <a:t>Self-injury</a:t>
            </a:r>
            <a:endParaRPr lang="en-US" sz="2400" b="1" dirty="0">
              <a:solidFill>
                <a:srgbClr val="FF0000"/>
              </a:solidFill>
              <a:latin typeface="Cambria" panose="02040503050406030204" pitchFamily="18" charset="0"/>
              <a:cs typeface="Times New Roman" pitchFamily="18" charset="0"/>
            </a:endParaRPr>
          </a:p>
        </p:txBody>
      </p:sp>
    </p:spTree>
    <p:extLst>
      <p:ext uri="{BB962C8B-B14F-4D97-AF65-F5344CB8AC3E}">
        <p14:creationId xmlns:p14="http://schemas.microsoft.com/office/powerpoint/2010/main" val="3950919953"/>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85891" name="Picture 3" descr="C:\Users\ghanley\Desktop\file621126331596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10" y="0"/>
            <a:ext cx="10525110" cy="6989917"/>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p:cNvSpPr txBox="1">
            <a:spLocks noChangeArrowheads="1"/>
          </p:cNvSpPr>
          <p:nvPr/>
        </p:nvSpPr>
        <p:spPr>
          <a:xfrm>
            <a:off x="76200" y="609600"/>
            <a:ext cx="9753600" cy="6172200"/>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Cambria" pitchFamily="18"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lumMod val="75000"/>
                    <a:lumOff val="25000"/>
                  </a:schemeClr>
                </a:solidFill>
                <a:latin typeface="Cambria" pitchFamily="18"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ambria" pitchFamily="18"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ambria" pitchFamily="18"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ambria" pitchFamily="18"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00050" lvl="1" indent="0">
              <a:buFont typeface="Arial" pitchFamily="34" charset="0"/>
              <a:buNone/>
            </a:pPr>
            <a:r>
              <a:rPr lang="en-US" sz="3200" b="1" dirty="0" smtClean="0">
                <a:solidFill>
                  <a:schemeClr val="bg1"/>
                </a:solidFill>
                <a:cs typeface="Times New Roman" pitchFamily="18" charset="0"/>
              </a:rPr>
              <a:t>But,</a:t>
            </a:r>
          </a:p>
          <a:p>
            <a:pPr marL="400050" lvl="1" indent="0">
              <a:buFont typeface="Arial" pitchFamily="34" charset="0"/>
              <a:buNone/>
            </a:pPr>
            <a:endParaRPr lang="en-US" b="1" dirty="0" smtClean="0">
              <a:solidFill>
                <a:schemeClr val="bg1"/>
              </a:solidFill>
              <a:cs typeface="Times New Roman" pitchFamily="18" charset="0"/>
            </a:endParaRPr>
          </a:p>
          <a:p>
            <a:pPr marL="400050" lvl="1" indent="0" algn="ctr">
              <a:buFont typeface="Arial" pitchFamily="34" charset="0"/>
              <a:buNone/>
            </a:pPr>
            <a:endParaRPr lang="en-US" b="1" dirty="0">
              <a:solidFill>
                <a:schemeClr val="bg1"/>
              </a:solidFill>
              <a:cs typeface="Times New Roman" pitchFamily="18" charset="0"/>
            </a:endParaRPr>
          </a:p>
          <a:p>
            <a:pPr marL="400050" lvl="1" indent="0" algn="ctr">
              <a:buFont typeface="Arial" pitchFamily="34" charset="0"/>
              <a:buNone/>
            </a:pPr>
            <a:endParaRPr lang="en-US" b="1" dirty="0" smtClean="0">
              <a:solidFill>
                <a:schemeClr val="bg1"/>
              </a:solidFill>
              <a:cs typeface="Times New Roman" pitchFamily="18" charset="0"/>
            </a:endParaRPr>
          </a:p>
          <a:p>
            <a:pPr marL="400050" lvl="1" indent="0">
              <a:buFont typeface="Arial" pitchFamily="34" charset="0"/>
              <a:buNone/>
            </a:pPr>
            <a:r>
              <a:rPr lang="en-US" b="1" dirty="0">
                <a:solidFill>
                  <a:schemeClr val="bg1"/>
                </a:solidFill>
                <a:cs typeface="Times New Roman" pitchFamily="18" charset="0"/>
              </a:rPr>
              <a:t>	</a:t>
            </a:r>
            <a:r>
              <a:rPr lang="en-US" b="1" dirty="0" smtClean="0">
                <a:solidFill>
                  <a:schemeClr val="bg1"/>
                </a:solidFill>
                <a:cs typeface="Times New Roman" pitchFamily="18" charset="0"/>
              </a:rPr>
              <a:t>			    </a:t>
            </a:r>
            <a:r>
              <a:rPr lang="en-US" sz="3600" b="1" dirty="0" smtClean="0">
                <a:solidFill>
                  <a:schemeClr val="bg1"/>
                </a:solidFill>
                <a:cs typeface="Times New Roman" pitchFamily="18" charset="0"/>
              </a:rPr>
              <a:t>Freedom</a:t>
            </a:r>
          </a:p>
          <a:p>
            <a:pPr marL="400050" lvl="1" indent="0" algn="ctr">
              <a:buFont typeface="Arial" pitchFamily="34" charset="0"/>
              <a:buNone/>
            </a:pPr>
            <a:endParaRPr lang="en-US" sz="2800" b="1" dirty="0">
              <a:solidFill>
                <a:schemeClr val="bg1"/>
              </a:solidFill>
              <a:latin typeface="Cambria" panose="02040503050406030204" pitchFamily="18" charset="0"/>
              <a:cs typeface="Times New Roman" pitchFamily="18" charset="0"/>
            </a:endParaRPr>
          </a:p>
          <a:p>
            <a:pPr marL="400050" lvl="1" indent="0" algn="ctr">
              <a:buFont typeface="Arial" pitchFamily="34" charset="0"/>
              <a:buNone/>
            </a:pPr>
            <a:endParaRPr lang="en-US" b="1" dirty="0" smtClean="0">
              <a:solidFill>
                <a:schemeClr val="bg1"/>
              </a:solidFill>
              <a:cs typeface="Times New Roman" pitchFamily="18" charset="0"/>
            </a:endParaRPr>
          </a:p>
          <a:p>
            <a:pPr marL="400050" lvl="1" indent="0">
              <a:buNone/>
            </a:pPr>
            <a:endParaRPr lang="en-US" sz="1200" b="1" dirty="0" smtClean="0">
              <a:solidFill>
                <a:schemeClr val="bg1"/>
              </a:solidFill>
              <a:cs typeface="Times New Roman" pitchFamily="18" charset="0"/>
            </a:endParaRPr>
          </a:p>
          <a:p>
            <a:pPr marL="400050" lvl="1" indent="0">
              <a:buNone/>
            </a:pPr>
            <a:endParaRPr lang="en-US" b="1" dirty="0" smtClean="0">
              <a:solidFill>
                <a:schemeClr val="bg1"/>
              </a:solidFill>
              <a:cs typeface="Times New Roman" pitchFamily="18" charset="0"/>
            </a:endParaRPr>
          </a:p>
          <a:p>
            <a:pPr marL="400050" lvl="1" indent="0">
              <a:buNone/>
            </a:pPr>
            <a:r>
              <a:rPr lang="en-US" sz="3200" b="1" dirty="0" smtClean="0">
                <a:solidFill>
                  <a:schemeClr val="bg1"/>
                </a:solidFill>
                <a:cs typeface="Times New Roman" pitchFamily="18" charset="0"/>
              </a:rPr>
              <a:t>from these behaviors </a:t>
            </a:r>
          </a:p>
          <a:p>
            <a:pPr marL="400050" lvl="1" indent="0">
              <a:buFont typeface="Arial" pitchFamily="34" charset="0"/>
              <a:buNone/>
            </a:pPr>
            <a:r>
              <a:rPr lang="en-US" sz="3200" b="1" dirty="0" smtClean="0">
                <a:solidFill>
                  <a:schemeClr val="bg1"/>
                </a:solidFill>
                <a:cs typeface="Times New Roman" pitchFamily="18" charset="0"/>
              </a:rPr>
              <a:t>for persons with Autism and their caregivers</a:t>
            </a:r>
            <a:endParaRPr lang="en-US" sz="1300" b="1" dirty="0" smtClean="0">
              <a:solidFill>
                <a:schemeClr val="bg1"/>
              </a:solidFill>
              <a:cs typeface="Times New Roman" pitchFamily="18" charset="0"/>
            </a:endParaRPr>
          </a:p>
          <a:p>
            <a:pPr marL="400050" lvl="1" indent="0">
              <a:buFont typeface="Arial" pitchFamily="34" charset="0"/>
              <a:buNone/>
            </a:pPr>
            <a:r>
              <a:rPr lang="en-US" sz="1300" b="1" dirty="0" smtClean="0">
                <a:solidFill>
                  <a:schemeClr val="bg1"/>
                </a:solidFill>
                <a:cs typeface="Times New Roman" pitchFamily="18" charset="0"/>
              </a:rPr>
              <a:t>				</a:t>
            </a:r>
          </a:p>
          <a:p>
            <a:pPr marL="400050" lvl="1" indent="0" algn="ctr">
              <a:buFont typeface="Arial" pitchFamily="34" charset="0"/>
              <a:buNone/>
            </a:pPr>
            <a:r>
              <a:rPr lang="en-US" sz="3600" b="1" dirty="0" smtClean="0">
                <a:solidFill>
                  <a:schemeClr val="bg1"/>
                </a:solidFill>
                <a:cs typeface="Times New Roman" pitchFamily="18" charset="0"/>
              </a:rPr>
              <a:t>is attainable</a:t>
            </a:r>
          </a:p>
        </p:txBody>
      </p:sp>
    </p:spTree>
    <p:extLst>
      <p:ext uri="{BB962C8B-B14F-4D97-AF65-F5344CB8AC3E}">
        <p14:creationId xmlns:p14="http://schemas.microsoft.com/office/powerpoint/2010/main" val="13797346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9" end="9"/>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10" end="1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11" end="1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C:\Users\ghanley\Downloads\file84125743299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885"/>
            <a:ext cx="9144000" cy="6856115"/>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195943" y="533400"/>
            <a:ext cx="4343400" cy="584775"/>
          </a:xfrm>
          <a:prstGeom prst="rect">
            <a:avLst/>
          </a:prstGeom>
          <a:noFill/>
        </p:spPr>
        <p:txBody>
          <a:bodyPr wrap="square" rtlCol="0">
            <a:spAutoFit/>
          </a:bodyPr>
          <a:lstStyle/>
          <a:p>
            <a:pPr marL="508000" lvl="2" indent="0">
              <a:buNone/>
            </a:pPr>
            <a:r>
              <a:rPr lang="en-US" sz="3200" b="1" dirty="0" smtClean="0">
                <a:latin typeface="Cambria" panose="02040503050406030204" pitchFamily="18" charset="0"/>
                <a:cs typeface="Times New Roman" pitchFamily="18" charset="0"/>
              </a:rPr>
              <a:t>It is attainable</a:t>
            </a:r>
            <a:endParaRPr lang="en-US" sz="3200" b="1" dirty="0">
              <a:latin typeface="Cambria" panose="02040503050406030204" pitchFamily="18" charset="0"/>
              <a:cs typeface="Times New Roman" pitchFamily="18" charset="0"/>
            </a:endParaRPr>
          </a:p>
        </p:txBody>
      </p:sp>
      <p:sp>
        <p:nvSpPr>
          <p:cNvPr id="13" name="TextBox 12"/>
          <p:cNvSpPr txBox="1"/>
          <p:nvPr/>
        </p:nvSpPr>
        <p:spPr>
          <a:xfrm>
            <a:off x="2895600" y="1396425"/>
            <a:ext cx="4343400" cy="584775"/>
          </a:xfrm>
          <a:prstGeom prst="rect">
            <a:avLst/>
          </a:prstGeom>
          <a:noFill/>
        </p:spPr>
        <p:txBody>
          <a:bodyPr wrap="square" rtlCol="0">
            <a:spAutoFit/>
          </a:bodyPr>
          <a:lstStyle/>
          <a:p>
            <a:pPr marL="508000" lvl="2" indent="0">
              <a:buNone/>
            </a:pPr>
            <a:r>
              <a:rPr lang="en-US" sz="3200" b="1" dirty="0">
                <a:latin typeface="Cambria" panose="02040503050406030204" pitchFamily="18" charset="0"/>
                <a:cs typeface="Times New Roman" pitchFamily="18" charset="0"/>
              </a:rPr>
              <a:t>w</a:t>
            </a:r>
            <a:r>
              <a:rPr lang="en-US" sz="3200" b="1" dirty="0" smtClean="0">
                <a:latin typeface="Cambria" panose="02040503050406030204" pitchFamily="18" charset="0"/>
                <a:cs typeface="Times New Roman" pitchFamily="18" charset="0"/>
              </a:rPr>
              <a:t>ithout drugs</a:t>
            </a:r>
            <a:endParaRPr lang="en-US" sz="3200" b="1" dirty="0">
              <a:latin typeface="Cambria" panose="02040503050406030204" pitchFamily="18" charset="0"/>
              <a:cs typeface="Times New Roman" pitchFamily="18" charset="0"/>
            </a:endParaRPr>
          </a:p>
        </p:txBody>
      </p:sp>
      <p:sp>
        <p:nvSpPr>
          <p:cNvPr id="19" name="TextBox 18"/>
          <p:cNvSpPr txBox="1"/>
          <p:nvPr/>
        </p:nvSpPr>
        <p:spPr>
          <a:xfrm>
            <a:off x="1066800" y="2438400"/>
            <a:ext cx="5638800" cy="584775"/>
          </a:xfrm>
          <a:prstGeom prst="rect">
            <a:avLst/>
          </a:prstGeom>
          <a:noFill/>
        </p:spPr>
        <p:txBody>
          <a:bodyPr wrap="square" rtlCol="0">
            <a:spAutoFit/>
          </a:bodyPr>
          <a:lstStyle/>
          <a:p>
            <a:pPr marL="508000" lvl="2" indent="0">
              <a:buNone/>
            </a:pPr>
            <a:r>
              <a:rPr lang="en-US" sz="3200" b="1" dirty="0">
                <a:latin typeface="Cambria" panose="02040503050406030204" pitchFamily="18" charset="0"/>
                <a:cs typeface="Times New Roman" pitchFamily="18" charset="0"/>
              </a:rPr>
              <a:t>w</a:t>
            </a:r>
            <a:r>
              <a:rPr lang="en-US" sz="3200" b="1" dirty="0" smtClean="0">
                <a:latin typeface="Cambria" panose="02040503050406030204" pitchFamily="18" charset="0"/>
                <a:cs typeface="Times New Roman" pitchFamily="18" charset="0"/>
              </a:rPr>
              <a:t>ithout hospitalization</a:t>
            </a:r>
            <a:endParaRPr lang="en-US" sz="3200" b="1" dirty="0">
              <a:latin typeface="Cambria" panose="02040503050406030204" pitchFamily="18" charset="0"/>
              <a:cs typeface="Times New Roman" pitchFamily="18" charset="0"/>
            </a:endParaRPr>
          </a:p>
        </p:txBody>
      </p:sp>
      <p:sp>
        <p:nvSpPr>
          <p:cNvPr id="20" name="TextBox 19"/>
          <p:cNvSpPr txBox="1"/>
          <p:nvPr/>
        </p:nvSpPr>
        <p:spPr>
          <a:xfrm>
            <a:off x="2514600" y="3530025"/>
            <a:ext cx="5867400" cy="584775"/>
          </a:xfrm>
          <a:prstGeom prst="rect">
            <a:avLst/>
          </a:prstGeom>
          <a:noFill/>
        </p:spPr>
        <p:txBody>
          <a:bodyPr wrap="square" rtlCol="0">
            <a:spAutoFit/>
          </a:bodyPr>
          <a:lstStyle/>
          <a:p>
            <a:pPr marL="508000" lvl="2" indent="0">
              <a:buNone/>
            </a:pPr>
            <a:r>
              <a:rPr lang="en-US" sz="3200" b="1" dirty="0">
                <a:latin typeface="Cambria" panose="02040503050406030204" pitchFamily="18" charset="0"/>
                <a:cs typeface="Times New Roman" pitchFamily="18" charset="0"/>
              </a:rPr>
              <a:t>w</a:t>
            </a:r>
            <a:r>
              <a:rPr lang="en-US" sz="3200" b="1" dirty="0" smtClean="0">
                <a:latin typeface="Cambria" panose="02040503050406030204" pitchFamily="18" charset="0"/>
                <a:cs typeface="Times New Roman" pitchFamily="18" charset="0"/>
              </a:rPr>
              <a:t>ithout harsh punishment  </a:t>
            </a:r>
            <a:endParaRPr lang="en-US" sz="3200" b="1" dirty="0">
              <a:latin typeface="Cambria" panose="02040503050406030204" pitchFamily="18" charset="0"/>
              <a:cs typeface="Times New Roman" pitchFamily="18" charset="0"/>
            </a:endParaRPr>
          </a:p>
        </p:txBody>
      </p:sp>
      <p:sp>
        <p:nvSpPr>
          <p:cNvPr id="21" name="TextBox 20"/>
          <p:cNvSpPr txBox="1"/>
          <p:nvPr/>
        </p:nvSpPr>
        <p:spPr>
          <a:xfrm>
            <a:off x="1143000" y="4444425"/>
            <a:ext cx="5867400" cy="1077218"/>
          </a:xfrm>
          <a:prstGeom prst="rect">
            <a:avLst/>
          </a:prstGeom>
          <a:noFill/>
        </p:spPr>
        <p:txBody>
          <a:bodyPr wrap="square" rtlCol="0">
            <a:spAutoFit/>
          </a:bodyPr>
          <a:lstStyle/>
          <a:p>
            <a:pPr marL="508000" lvl="2" indent="0">
              <a:buNone/>
            </a:pPr>
            <a:r>
              <a:rPr lang="en-US" sz="3200" b="1" dirty="0">
                <a:latin typeface="Cambria" panose="02040503050406030204" pitchFamily="18" charset="0"/>
                <a:cs typeface="Times New Roman" pitchFamily="18" charset="0"/>
              </a:rPr>
              <a:t>w</a:t>
            </a:r>
            <a:r>
              <a:rPr lang="en-US" sz="3200" b="1" dirty="0" smtClean="0">
                <a:latin typeface="Cambria" panose="02040503050406030204" pitchFamily="18" charset="0"/>
                <a:cs typeface="Times New Roman" pitchFamily="18" charset="0"/>
              </a:rPr>
              <a:t>ithout candies, stickers, and token boards</a:t>
            </a:r>
            <a:endParaRPr lang="en-US" sz="3200" b="1" dirty="0">
              <a:latin typeface="Cambria" panose="02040503050406030204" pitchFamily="18" charset="0"/>
              <a:cs typeface="Times New Roman" pitchFamily="18" charset="0"/>
            </a:endParaRPr>
          </a:p>
        </p:txBody>
      </p:sp>
    </p:spTree>
    <p:extLst>
      <p:ext uri="{BB962C8B-B14F-4D97-AF65-F5344CB8AC3E}">
        <p14:creationId xmlns:p14="http://schemas.microsoft.com/office/powerpoint/2010/main" val="38311159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C:\Users\ghanley\Downloads\file84125743299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885"/>
            <a:ext cx="9144000" cy="6856115"/>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195943" y="533400"/>
            <a:ext cx="4343400" cy="584775"/>
          </a:xfrm>
          <a:prstGeom prst="rect">
            <a:avLst/>
          </a:prstGeom>
          <a:noFill/>
        </p:spPr>
        <p:txBody>
          <a:bodyPr wrap="square" rtlCol="0">
            <a:spAutoFit/>
          </a:bodyPr>
          <a:lstStyle/>
          <a:p>
            <a:pPr marL="508000" lvl="2" indent="0">
              <a:buNone/>
            </a:pPr>
            <a:r>
              <a:rPr lang="en-US" sz="3200" b="1" dirty="0" smtClean="0">
                <a:latin typeface="Cambria" panose="02040503050406030204" pitchFamily="18" charset="0"/>
                <a:cs typeface="Times New Roman" pitchFamily="18" charset="0"/>
              </a:rPr>
              <a:t>It is attainable</a:t>
            </a:r>
            <a:endParaRPr lang="en-US" sz="3200" b="1" dirty="0">
              <a:latin typeface="Cambria" panose="02040503050406030204" pitchFamily="18" charset="0"/>
              <a:cs typeface="Times New Roman" pitchFamily="18" charset="0"/>
            </a:endParaRPr>
          </a:p>
        </p:txBody>
      </p:sp>
      <p:sp>
        <p:nvSpPr>
          <p:cNvPr id="13" name="TextBox 12"/>
          <p:cNvSpPr txBox="1"/>
          <p:nvPr/>
        </p:nvSpPr>
        <p:spPr>
          <a:xfrm>
            <a:off x="2895600" y="1396425"/>
            <a:ext cx="4343400" cy="2554545"/>
          </a:xfrm>
          <a:prstGeom prst="rect">
            <a:avLst/>
          </a:prstGeom>
          <a:noFill/>
        </p:spPr>
        <p:txBody>
          <a:bodyPr wrap="square" rtlCol="0">
            <a:spAutoFit/>
          </a:bodyPr>
          <a:lstStyle/>
          <a:p>
            <a:pPr marL="508000" lvl="2" indent="0">
              <a:buNone/>
            </a:pPr>
            <a:r>
              <a:rPr lang="en-US" sz="3200" b="1" dirty="0">
                <a:latin typeface="Cambria" panose="02040503050406030204" pitchFamily="18" charset="0"/>
                <a:cs typeface="Times New Roman" pitchFamily="18" charset="0"/>
              </a:rPr>
              <a:t>b</a:t>
            </a:r>
            <a:r>
              <a:rPr lang="en-US" sz="3200" b="1" dirty="0" smtClean="0">
                <a:latin typeface="Cambria" panose="02040503050406030204" pitchFamily="18" charset="0"/>
                <a:cs typeface="Times New Roman" pitchFamily="18" charset="0"/>
              </a:rPr>
              <a:t>y first understanding why the child is engaging in the problem behavior</a:t>
            </a:r>
            <a:endParaRPr lang="en-US" sz="3200" b="1" dirty="0">
              <a:latin typeface="Cambria" panose="02040503050406030204" pitchFamily="18" charset="0"/>
              <a:cs typeface="Times New Roman" pitchFamily="18" charset="0"/>
            </a:endParaRPr>
          </a:p>
        </p:txBody>
      </p:sp>
    </p:spTree>
    <p:extLst>
      <p:ext uri="{BB962C8B-B14F-4D97-AF65-F5344CB8AC3E}">
        <p14:creationId xmlns:p14="http://schemas.microsoft.com/office/powerpoint/2010/main" val="40129985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C:\Users\ghanley\Downloads\file84125743299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885"/>
            <a:ext cx="9144000" cy="6856115"/>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195943" y="533400"/>
            <a:ext cx="4343400" cy="584775"/>
          </a:xfrm>
          <a:prstGeom prst="rect">
            <a:avLst/>
          </a:prstGeom>
          <a:noFill/>
        </p:spPr>
        <p:txBody>
          <a:bodyPr wrap="square" rtlCol="0">
            <a:spAutoFit/>
          </a:bodyPr>
          <a:lstStyle/>
          <a:p>
            <a:pPr marL="508000" lvl="2" indent="0">
              <a:buNone/>
            </a:pPr>
            <a:r>
              <a:rPr lang="en-US" sz="3200" b="1" dirty="0" smtClean="0">
                <a:latin typeface="Cambria" panose="02040503050406030204" pitchFamily="18" charset="0"/>
                <a:cs typeface="Times New Roman" pitchFamily="18" charset="0"/>
              </a:rPr>
              <a:t>It is attainable</a:t>
            </a:r>
            <a:endParaRPr lang="en-US" sz="3200" b="1" dirty="0">
              <a:latin typeface="Cambria" panose="02040503050406030204" pitchFamily="18" charset="0"/>
              <a:cs typeface="Times New Roman" pitchFamily="18" charset="0"/>
            </a:endParaRPr>
          </a:p>
        </p:txBody>
      </p:sp>
      <p:sp>
        <p:nvSpPr>
          <p:cNvPr id="13" name="TextBox 12"/>
          <p:cNvSpPr txBox="1"/>
          <p:nvPr/>
        </p:nvSpPr>
        <p:spPr>
          <a:xfrm>
            <a:off x="2895600" y="1396425"/>
            <a:ext cx="4343400" cy="2554545"/>
          </a:xfrm>
          <a:prstGeom prst="rect">
            <a:avLst/>
          </a:prstGeom>
          <a:noFill/>
        </p:spPr>
        <p:txBody>
          <a:bodyPr wrap="square" rtlCol="0">
            <a:spAutoFit/>
          </a:bodyPr>
          <a:lstStyle/>
          <a:p>
            <a:pPr marL="508000" lvl="2" indent="0">
              <a:buNone/>
            </a:pPr>
            <a:r>
              <a:rPr lang="en-US" sz="3200" b="1" dirty="0">
                <a:latin typeface="Cambria" panose="02040503050406030204" pitchFamily="18" charset="0"/>
                <a:cs typeface="Times New Roman" pitchFamily="18" charset="0"/>
              </a:rPr>
              <a:t>w</a:t>
            </a:r>
            <a:r>
              <a:rPr lang="en-US" sz="3200" b="1" dirty="0" smtClean="0">
                <a:latin typeface="Cambria" panose="02040503050406030204" pitchFamily="18" charset="0"/>
                <a:cs typeface="Times New Roman" pitchFamily="18" charset="0"/>
              </a:rPr>
              <a:t>hen children are taught skills to help them navigate our complex social world</a:t>
            </a:r>
            <a:endParaRPr lang="en-US" sz="3200" b="1" dirty="0">
              <a:latin typeface="Cambria" panose="02040503050406030204" pitchFamily="18" charset="0"/>
              <a:cs typeface="Times New Roman" pitchFamily="18" charset="0"/>
            </a:endParaRPr>
          </a:p>
        </p:txBody>
      </p:sp>
    </p:spTree>
    <p:extLst>
      <p:ext uri="{BB962C8B-B14F-4D97-AF65-F5344CB8AC3E}">
        <p14:creationId xmlns:p14="http://schemas.microsoft.com/office/powerpoint/2010/main" val="29078486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C:\Users\ghanley\Downloads\file84125743299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885"/>
            <a:ext cx="9144000" cy="6856115"/>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195943" y="533400"/>
            <a:ext cx="4343400" cy="584775"/>
          </a:xfrm>
          <a:prstGeom prst="rect">
            <a:avLst/>
          </a:prstGeom>
          <a:noFill/>
        </p:spPr>
        <p:txBody>
          <a:bodyPr wrap="square" rtlCol="0">
            <a:spAutoFit/>
          </a:bodyPr>
          <a:lstStyle/>
          <a:p>
            <a:pPr marL="508000" lvl="2" indent="0">
              <a:buNone/>
            </a:pPr>
            <a:r>
              <a:rPr lang="en-US" sz="3200" b="1" dirty="0" smtClean="0">
                <a:latin typeface="Cambria" panose="02040503050406030204" pitchFamily="18" charset="0"/>
                <a:cs typeface="Times New Roman" pitchFamily="18" charset="0"/>
              </a:rPr>
              <a:t>It is attainable</a:t>
            </a:r>
            <a:endParaRPr lang="en-US" sz="3200" b="1" dirty="0">
              <a:latin typeface="Cambria" panose="02040503050406030204" pitchFamily="18" charset="0"/>
              <a:cs typeface="Times New Roman" pitchFamily="18" charset="0"/>
            </a:endParaRPr>
          </a:p>
        </p:txBody>
      </p:sp>
      <p:sp>
        <p:nvSpPr>
          <p:cNvPr id="13" name="TextBox 12"/>
          <p:cNvSpPr txBox="1"/>
          <p:nvPr/>
        </p:nvSpPr>
        <p:spPr>
          <a:xfrm>
            <a:off x="3505200" y="1706940"/>
            <a:ext cx="4648200" cy="1569660"/>
          </a:xfrm>
          <a:prstGeom prst="rect">
            <a:avLst/>
          </a:prstGeom>
          <a:noFill/>
        </p:spPr>
        <p:txBody>
          <a:bodyPr wrap="square" rtlCol="0">
            <a:spAutoFit/>
          </a:bodyPr>
          <a:lstStyle/>
          <a:p>
            <a:pPr marL="508000" lvl="2" indent="0">
              <a:buNone/>
            </a:pPr>
            <a:r>
              <a:rPr lang="en-US" sz="3200" b="1" dirty="0" smtClean="0">
                <a:latin typeface="Cambria" panose="02040503050406030204" pitchFamily="18" charset="0"/>
                <a:cs typeface="Times New Roman" pitchFamily="18" charset="0"/>
              </a:rPr>
              <a:t>while showing complete respect for their preferences</a:t>
            </a:r>
            <a:endParaRPr lang="en-US" sz="3200" b="1" dirty="0">
              <a:latin typeface="Cambria" panose="02040503050406030204" pitchFamily="18" charset="0"/>
              <a:cs typeface="Times New Roman" pitchFamily="18" charset="0"/>
            </a:endParaRPr>
          </a:p>
        </p:txBody>
      </p:sp>
      <p:sp>
        <p:nvSpPr>
          <p:cNvPr id="5" name="TextBox 4"/>
          <p:cNvSpPr txBox="1"/>
          <p:nvPr/>
        </p:nvSpPr>
        <p:spPr>
          <a:xfrm>
            <a:off x="685800" y="3992940"/>
            <a:ext cx="4648200" cy="1569660"/>
          </a:xfrm>
          <a:prstGeom prst="rect">
            <a:avLst/>
          </a:prstGeom>
          <a:noFill/>
        </p:spPr>
        <p:txBody>
          <a:bodyPr wrap="square" rtlCol="0">
            <a:spAutoFit/>
          </a:bodyPr>
          <a:lstStyle/>
          <a:p>
            <a:pPr marL="508000" lvl="2" indent="0">
              <a:buNone/>
            </a:pPr>
            <a:r>
              <a:rPr lang="en-US" sz="3200" b="1" dirty="0">
                <a:latin typeface="Cambria" panose="02040503050406030204" pitchFamily="18" charset="0"/>
                <a:cs typeface="Times New Roman" pitchFamily="18" charset="0"/>
              </a:rPr>
              <a:t>w</a:t>
            </a:r>
            <a:r>
              <a:rPr lang="en-US" sz="3200" b="1" dirty="0" smtClean="0">
                <a:latin typeface="Cambria" panose="02040503050406030204" pitchFamily="18" charset="0"/>
                <a:cs typeface="Times New Roman" pitchFamily="18" charset="0"/>
              </a:rPr>
              <a:t>ithout altering their rich and unique personalities</a:t>
            </a:r>
            <a:endParaRPr lang="en-US" sz="3200" b="1" dirty="0">
              <a:latin typeface="Cambria" panose="02040503050406030204" pitchFamily="18" charset="0"/>
              <a:cs typeface="Times New Roman" pitchFamily="18" charset="0"/>
            </a:endParaRPr>
          </a:p>
        </p:txBody>
      </p:sp>
    </p:spTree>
    <p:extLst>
      <p:ext uri="{BB962C8B-B14F-4D97-AF65-F5344CB8AC3E}">
        <p14:creationId xmlns:p14="http://schemas.microsoft.com/office/powerpoint/2010/main" val="32604041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C:\Users\ghanley\Downloads\file84125743299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885"/>
            <a:ext cx="9144000" cy="6856115"/>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195943" y="533400"/>
            <a:ext cx="4343400" cy="584775"/>
          </a:xfrm>
          <a:prstGeom prst="rect">
            <a:avLst/>
          </a:prstGeom>
          <a:noFill/>
        </p:spPr>
        <p:txBody>
          <a:bodyPr wrap="square" rtlCol="0">
            <a:spAutoFit/>
          </a:bodyPr>
          <a:lstStyle/>
          <a:p>
            <a:pPr marL="508000" lvl="2" indent="0">
              <a:buNone/>
            </a:pPr>
            <a:r>
              <a:rPr lang="en-US" sz="3200" b="1" dirty="0" smtClean="0">
                <a:latin typeface="Cambria" panose="02040503050406030204" pitchFamily="18" charset="0"/>
                <a:cs typeface="Times New Roman" pitchFamily="18" charset="0"/>
              </a:rPr>
              <a:t>It is attainable</a:t>
            </a:r>
            <a:endParaRPr lang="en-US" sz="3200" b="1" dirty="0">
              <a:latin typeface="Cambria" panose="02040503050406030204" pitchFamily="18" charset="0"/>
              <a:cs typeface="Times New Roman" pitchFamily="18" charset="0"/>
            </a:endParaRPr>
          </a:p>
        </p:txBody>
      </p:sp>
      <p:sp>
        <p:nvSpPr>
          <p:cNvPr id="13" name="TextBox 12"/>
          <p:cNvSpPr txBox="1"/>
          <p:nvPr/>
        </p:nvSpPr>
        <p:spPr>
          <a:xfrm>
            <a:off x="3505200" y="1706940"/>
            <a:ext cx="4648200" cy="1569660"/>
          </a:xfrm>
          <a:prstGeom prst="rect">
            <a:avLst/>
          </a:prstGeom>
          <a:noFill/>
        </p:spPr>
        <p:txBody>
          <a:bodyPr wrap="square" rtlCol="0">
            <a:spAutoFit/>
          </a:bodyPr>
          <a:lstStyle/>
          <a:p>
            <a:pPr marL="508000" lvl="2" indent="0">
              <a:buNone/>
            </a:pPr>
            <a:r>
              <a:rPr lang="en-US" sz="3200" b="1" dirty="0" smtClean="0">
                <a:latin typeface="Cambria" panose="02040503050406030204" pitchFamily="18" charset="0"/>
                <a:cs typeface="Times New Roman" pitchFamily="18" charset="0"/>
              </a:rPr>
              <a:t>with proper assessment and treatment by a BCBA</a:t>
            </a:r>
            <a:endParaRPr lang="en-US" sz="3200" b="1" dirty="0">
              <a:latin typeface="Cambria" panose="02040503050406030204" pitchFamily="18" charset="0"/>
              <a:cs typeface="Times New Roman" pitchFamily="18" charset="0"/>
            </a:endParaRPr>
          </a:p>
        </p:txBody>
      </p:sp>
    </p:spTree>
    <p:extLst>
      <p:ext uri="{BB962C8B-B14F-4D97-AF65-F5344CB8AC3E}">
        <p14:creationId xmlns:p14="http://schemas.microsoft.com/office/powerpoint/2010/main" val="15497318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Autofit/>
          </a:bodyPr>
          <a:lstStyle/>
          <a:p>
            <a:pPr algn="r"/>
            <a:r>
              <a:rPr lang="en-US" sz="4000" b="1" dirty="0" smtClean="0">
                <a:solidFill>
                  <a:srgbClr val="0070C0"/>
                </a:solidFill>
                <a:cs typeface="Times New Roman" pitchFamily="18" charset="0"/>
              </a:rPr>
              <a:t>BCBAs</a:t>
            </a:r>
          </a:p>
        </p:txBody>
      </p:sp>
      <p:sp>
        <p:nvSpPr>
          <p:cNvPr id="494595" name="Rectangle 3"/>
          <p:cNvSpPr>
            <a:spLocks noGrp="1" noChangeArrowheads="1"/>
          </p:cNvSpPr>
          <p:nvPr>
            <p:ph type="body" idx="1"/>
          </p:nvPr>
        </p:nvSpPr>
        <p:spPr>
          <a:xfrm>
            <a:off x="457200" y="2362200"/>
            <a:ext cx="8229600" cy="3763963"/>
          </a:xfrm>
        </p:spPr>
        <p:txBody>
          <a:bodyPr>
            <a:normAutofit/>
          </a:bodyPr>
          <a:lstStyle/>
          <a:p>
            <a:pPr marL="0" indent="0">
              <a:buNone/>
            </a:pPr>
            <a:r>
              <a:rPr lang="en-US" b="1" dirty="0">
                <a:cs typeface="Times New Roman" pitchFamily="18" charset="0"/>
              </a:rPr>
              <a:t>a</a:t>
            </a:r>
            <a:r>
              <a:rPr lang="en-US" b="1" dirty="0" smtClean="0">
                <a:cs typeface="Times New Roman" pitchFamily="18" charset="0"/>
              </a:rPr>
              <a:t>re Board Certified Behavior Analysts</a:t>
            </a:r>
          </a:p>
          <a:p>
            <a:pPr marL="0" indent="0">
              <a:buNone/>
            </a:pPr>
            <a:endParaRPr lang="en-US" b="1" dirty="0">
              <a:cs typeface="Times New Roman" pitchFamily="18" charset="0"/>
            </a:endParaRPr>
          </a:p>
          <a:p>
            <a:pPr marL="0" indent="0">
              <a:buNone/>
            </a:pPr>
            <a:r>
              <a:rPr lang="en-US" b="1" dirty="0">
                <a:cs typeface="Times New Roman" pitchFamily="18" charset="0"/>
              </a:rPr>
              <a:t>w</a:t>
            </a:r>
            <a:r>
              <a:rPr lang="en-US" b="1" dirty="0" smtClean="0">
                <a:cs typeface="Times New Roman" pitchFamily="18" charset="0"/>
              </a:rPr>
              <a:t>ith at least a Master’s degree</a:t>
            </a:r>
          </a:p>
          <a:p>
            <a:pPr marL="0" indent="0">
              <a:buNone/>
            </a:pPr>
            <a:endParaRPr lang="en-US" b="1" dirty="0">
              <a:cs typeface="Times New Roman" pitchFamily="18" charset="0"/>
            </a:endParaRPr>
          </a:p>
          <a:p>
            <a:pPr marL="0" indent="0">
              <a:buNone/>
            </a:pPr>
            <a:r>
              <a:rPr lang="en-US" b="1" dirty="0">
                <a:cs typeface="Times New Roman" pitchFamily="18" charset="0"/>
              </a:rPr>
              <a:t>w</a:t>
            </a:r>
            <a:r>
              <a:rPr lang="en-US" b="1" dirty="0" smtClean="0">
                <a:cs typeface="Times New Roman" pitchFamily="18" charset="0"/>
              </a:rPr>
              <a:t>ho are trained in the science behind and practice of applied behavior analysis (ABA)</a:t>
            </a:r>
          </a:p>
        </p:txBody>
      </p:sp>
    </p:spTree>
    <p:extLst>
      <p:ext uri="{BB962C8B-B14F-4D97-AF65-F5344CB8AC3E}">
        <p14:creationId xmlns:p14="http://schemas.microsoft.com/office/powerpoint/2010/main" val="389734798"/>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Autofit/>
          </a:bodyPr>
          <a:lstStyle/>
          <a:p>
            <a:pPr algn="r"/>
            <a:r>
              <a:rPr lang="en-US" sz="3600" b="1" dirty="0" smtClean="0">
                <a:solidFill>
                  <a:srgbClr val="0070C0"/>
                </a:solidFill>
                <a:cs typeface="Times New Roman" pitchFamily="18" charset="0"/>
              </a:rPr>
              <a:t>ABA </a:t>
            </a:r>
            <a:r>
              <a:rPr lang="en-US" sz="3600" b="1" dirty="0" smtClean="0">
                <a:cs typeface="Times New Roman" pitchFamily="18" charset="0"/>
              </a:rPr>
              <a:t>or</a:t>
            </a:r>
            <a:r>
              <a:rPr lang="en-US" sz="3600" b="1" dirty="0" smtClean="0">
                <a:solidFill>
                  <a:srgbClr val="0070C0"/>
                </a:solidFill>
                <a:cs typeface="Times New Roman" pitchFamily="18" charset="0"/>
              </a:rPr>
              <a:t> Applied Behavior Analysis </a:t>
            </a:r>
            <a:r>
              <a:rPr lang="en-US" sz="3600" b="1" dirty="0" smtClean="0">
                <a:cs typeface="Times New Roman" pitchFamily="18" charset="0"/>
              </a:rPr>
              <a:t>is</a:t>
            </a:r>
          </a:p>
        </p:txBody>
      </p:sp>
      <p:sp>
        <p:nvSpPr>
          <p:cNvPr id="494595" name="Rectangle 3"/>
          <p:cNvSpPr>
            <a:spLocks noGrp="1" noChangeArrowheads="1"/>
          </p:cNvSpPr>
          <p:nvPr>
            <p:ph type="body" idx="1"/>
          </p:nvPr>
        </p:nvSpPr>
        <p:spPr>
          <a:xfrm>
            <a:off x="457200" y="2362200"/>
            <a:ext cx="8229600" cy="3763963"/>
          </a:xfrm>
        </p:spPr>
        <p:txBody>
          <a:bodyPr>
            <a:normAutofit/>
          </a:bodyPr>
          <a:lstStyle/>
          <a:p>
            <a:pPr marL="0" indent="0">
              <a:buNone/>
            </a:pPr>
            <a:r>
              <a:rPr lang="en-US" b="1" dirty="0" smtClean="0">
                <a:cs typeface="Times New Roman" pitchFamily="18" charset="0"/>
              </a:rPr>
              <a:t>the scientific study </a:t>
            </a:r>
          </a:p>
          <a:p>
            <a:pPr marL="0" indent="0">
              <a:buNone/>
            </a:pPr>
            <a:r>
              <a:rPr lang="en-US" b="1" dirty="0">
                <a:cs typeface="Times New Roman" pitchFamily="18" charset="0"/>
              </a:rPr>
              <a:t>	</a:t>
            </a:r>
            <a:r>
              <a:rPr lang="en-US" b="1" dirty="0" smtClean="0">
                <a:cs typeface="Times New Roman" pitchFamily="18" charset="0"/>
              </a:rPr>
              <a:t>and improvement </a:t>
            </a:r>
          </a:p>
          <a:p>
            <a:pPr marL="0" indent="0">
              <a:buNone/>
            </a:pPr>
            <a:r>
              <a:rPr lang="en-US" b="1" dirty="0">
                <a:cs typeface="Times New Roman" pitchFamily="18" charset="0"/>
              </a:rPr>
              <a:t>	</a:t>
            </a:r>
            <a:r>
              <a:rPr lang="en-US" b="1" dirty="0" smtClean="0">
                <a:cs typeface="Times New Roman" pitchFamily="18" charset="0"/>
              </a:rPr>
              <a:t>	of behaviors of social importance </a:t>
            </a:r>
          </a:p>
        </p:txBody>
      </p:sp>
    </p:spTree>
    <p:extLst>
      <p:ext uri="{BB962C8B-B14F-4D97-AF65-F5344CB8AC3E}">
        <p14:creationId xmlns:p14="http://schemas.microsoft.com/office/powerpoint/2010/main" val="179654197"/>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5" name="Rectangle 3"/>
          <p:cNvSpPr>
            <a:spLocks noGrp="1" noChangeArrowheads="1"/>
          </p:cNvSpPr>
          <p:nvPr>
            <p:ph type="body" idx="1"/>
          </p:nvPr>
        </p:nvSpPr>
        <p:spPr>
          <a:xfrm>
            <a:off x="4267200" y="2667000"/>
            <a:ext cx="4724400" cy="3352800"/>
          </a:xfrm>
        </p:spPr>
        <p:txBody>
          <a:bodyPr>
            <a:normAutofit/>
          </a:bodyPr>
          <a:lstStyle/>
          <a:p>
            <a:pPr>
              <a:buNone/>
            </a:pPr>
            <a:endParaRPr lang="en-US" b="1" dirty="0" smtClean="0">
              <a:cs typeface="Times New Roman" pitchFamily="18" charset="0"/>
            </a:endParaRPr>
          </a:p>
          <a:p>
            <a:r>
              <a:rPr lang="en-US" b="1" dirty="0" smtClean="0">
                <a:cs typeface="Times New Roman" pitchFamily="18" charset="0"/>
              </a:rPr>
              <a:t>An </a:t>
            </a:r>
            <a:r>
              <a:rPr lang="en-US" b="1" dirty="0" smtClean="0">
                <a:solidFill>
                  <a:srgbClr val="0070C0"/>
                </a:solidFill>
                <a:cs typeface="Times New Roman" pitchFamily="18" charset="0"/>
              </a:rPr>
              <a:t>ABA approach </a:t>
            </a:r>
            <a:r>
              <a:rPr lang="en-US" b="1" dirty="0" smtClean="0">
                <a:cs typeface="Times New Roman" pitchFamily="18" charset="0"/>
              </a:rPr>
              <a:t>is….</a:t>
            </a:r>
          </a:p>
          <a:p>
            <a:pPr marL="457200" lvl="1" indent="0">
              <a:buNone/>
            </a:pPr>
            <a:r>
              <a:rPr lang="en-US" b="1" dirty="0" smtClean="0">
                <a:cs typeface="Times New Roman" pitchFamily="18" charset="0"/>
              </a:rPr>
              <a:t>Effective</a:t>
            </a:r>
          </a:p>
          <a:p>
            <a:pPr marL="457200" lvl="1" indent="0">
              <a:buNone/>
            </a:pPr>
            <a:r>
              <a:rPr lang="en-US" b="1" dirty="0" smtClean="0">
                <a:cs typeface="Times New Roman" pitchFamily="18" charset="0"/>
              </a:rPr>
              <a:t>	Practical </a:t>
            </a:r>
          </a:p>
          <a:p>
            <a:pPr marL="457200" lvl="1" indent="0">
              <a:buNone/>
            </a:pPr>
            <a:r>
              <a:rPr lang="en-US" b="1" dirty="0" smtClean="0">
                <a:cs typeface="Times New Roman" pitchFamily="18" charset="0"/>
              </a:rPr>
              <a:t>		Hopeful</a:t>
            </a:r>
          </a:p>
          <a:p>
            <a:pPr marL="457200" lvl="1" indent="0">
              <a:buNone/>
            </a:pPr>
            <a:r>
              <a:rPr lang="en-US" b="1" dirty="0" smtClean="0">
                <a:cs typeface="Times New Roman" pitchFamily="18" charset="0"/>
              </a:rPr>
              <a:t>			Dignifying</a:t>
            </a:r>
          </a:p>
        </p:txBody>
      </p:sp>
      <p:sp>
        <p:nvSpPr>
          <p:cNvPr id="5" name="Oval 4"/>
          <p:cNvSpPr/>
          <p:nvPr/>
        </p:nvSpPr>
        <p:spPr>
          <a:xfrm>
            <a:off x="2514600" y="228600"/>
            <a:ext cx="2590800" cy="2514600"/>
          </a:xfrm>
          <a:prstGeom prst="ellipse">
            <a:avLst/>
          </a:prstGeom>
          <a:solidFill>
            <a:schemeClr val="accent2">
              <a:alpha val="6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r"/>
            <a:r>
              <a:rPr lang="en-US" sz="2400" b="1" dirty="0" smtClean="0">
                <a:latin typeface="Cambria" panose="02040503050406030204" pitchFamily="18" charset="0"/>
              </a:rPr>
              <a:t>   Problem                 Behavior</a:t>
            </a:r>
          </a:p>
          <a:p>
            <a:pPr algn="ctr"/>
            <a:endParaRPr lang="en-US" sz="2400" b="1" dirty="0">
              <a:latin typeface="Cambria" panose="02040503050406030204" pitchFamily="18" charset="0"/>
            </a:endParaRPr>
          </a:p>
          <a:p>
            <a:pPr algn="ctr"/>
            <a:endParaRPr lang="en-US" sz="2400" b="1" dirty="0">
              <a:latin typeface="Cambria" panose="02040503050406030204" pitchFamily="18" charset="0"/>
            </a:endParaRPr>
          </a:p>
        </p:txBody>
      </p:sp>
      <p:sp>
        <p:nvSpPr>
          <p:cNvPr id="2" name="Oval 1"/>
          <p:cNvSpPr/>
          <p:nvPr/>
        </p:nvSpPr>
        <p:spPr>
          <a:xfrm>
            <a:off x="685800" y="228600"/>
            <a:ext cx="2590800" cy="2514600"/>
          </a:xfrm>
          <a:prstGeom prst="ellipse">
            <a:avLst/>
          </a:prstGeom>
          <a:solidFill>
            <a:schemeClr val="accent6">
              <a:alpha val="6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400" b="1" dirty="0" smtClean="0">
                <a:latin typeface="Cambria" panose="02040503050406030204" pitchFamily="18" charset="0"/>
              </a:rPr>
              <a:t>Autism</a:t>
            </a:r>
          </a:p>
          <a:p>
            <a:pPr algn="ctr"/>
            <a:endParaRPr lang="en-US" sz="2400" b="1" dirty="0">
              <a:latin typeface="Cambria" panose="02040503050406030204" pitchFamily="18" charset="0"/>
            </a:endParaRPr>
          </a:p>
          <a:p>
            <a:pPr algn="ctr"/>
            <a:endParaRPr lang="en-US" sz="2400" b="1" dirty="0" smtClean="0">
              <a:latin typeface="Cambria" panose="02040503050406030204" pitchFamily="18" charset="0"/>
            </a:endParaRPr>
          </a:p>
          <a:p>
            <a:pPr algn="ctr"/>
            <a:endParaRPr lang="en-US" sz="2400" b="1" dirty="0">
              <a:latin typeface="Cambria" panose="02040503050406030204" pitchFamily="18" charset="0"/>
            </a:endParaRPr>
          </a:p>
        </p:txBody>
      </p:sp>
      <p:sp>
        <p:nvSpPr>
          <p:cNvPr id="6" name="Oval 5"/>
          <p:cNvSpPr/>
          <p:nvPr/>
        </p:nvSpPr>
        <p:spPr>
          <a:xfrm>
            <a:off x="1582056" y="1447800"/>
            <a:ext cx="2590800" cy="2514600"/>
          </a:xfrm>
          <a:prstGeom prst="ellipse">
            <a:avLst/>
          </a:prstGeom>
          <a:solidFill>
            <a:schemeClr val="accent1">
              <a:alpha val="6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smtClean="0">
              <a:latin typeface="Cambria" panose="02040503050406030204" pitchFamily="18" charset="0"/>
            </a:endParaRPr>
          </a:p>
          <a:p>
            <a:pPr algn="ctr"/>
            <a:endParaRPr lang="en-US" sz="2400" b="1" dirty="0">
              <a:latin typeface="Cambria" panose="02040503050406030204" pitchFamily="18" charset="0"/>
            </a:endParaRPr>
          </a:p>
          <a:p>
            <a:pPr algn="ctr"/>
            <a:endParaRPr lang="en-US" sz="2400" b="1" dirty="0" smtClean="0">
              <a:latin typeface="Cambria" panose="02040503050406030204" pitchFamily="18" charset="0"/>
            </a:endParaRPr>
          </a:p>
          <a:p>
            <a:pPr algn="ctr"/>
            <a:r>
              <a:rPr lang="en-US" sz="2400" b="1" dirty="0" smtClean="0">
                <a:latin typeface="Cambria" panose="02040503050406030204" pitchFamily="18" charset="0"/>
              </a:rPr>
              <a:t>Applied Behavior Analysis</a:t>
            </a:r>
            <a:endParaRPr lang="en-US" sz="2400" b="1" dirty="0">
              <a:latin typeface="Cambria" panose="02040503050406030204" pitchFamily="18" charset="0"/>
            </a:endParaRPr>
          </a:p>
        </p:txBody>
      </p:sp>
    </p:spTree>
    <p:extLst>
      <p:ext uri="{BB962C8B-B14F-4D97-AF65-F5344CB8AC3E}">
        <p14:creationId xmlns:p14="http://schemas.microsoft.com/office/powerpoint/2010/main" val="9625829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9459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94595">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9459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94595">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9459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5" name="Rectangle 3"/>
          <p:cNvSpPr>
            <a:spLocks noGrp="1" noChangeArrowheads="1"/>
          </p:cNvSpPr>
          <p:nvPr>
            <p:ph type="body" idx="1"/>
          </p:nvPr>
        </p:nvSpPr>
        <p:spPr>
          <a:xfrm>
            <a:off x="1828800" y="4191000"/>
            <a:ext cx="6858000" cy="2286000"/>
          </a:xfrm>
        </p:spPr>
        <p:txBody>
          <a:bodyPr>
            <a:normAutofit/>
          </a:bodyPr>
          <a:lstStyle/>
          <a:p>
            <a:pPr marL="0" indent="0" algn="ctr">
              <a:buNone/>
            </a:pPr>
            <a:r>
              <a:rPr lang="en-US" b="1" dirty="0" smtClean="0">
                <a:cs typeface="Times New Roman" pitchFamily="18" charset="0"/>
              </a:rPr>
              <a:t>	*Main assumption 	</a:t>
            </a:r>
          </a:p>
          <a:p>
            <a:pPr algn="ctr">
              <a:buNone/>
            </a:pPr>
            <a:r>
              <a:rPr lang="en-US" b="1" dirty="0" smtClean="0">
                <a:cs typeface="Times New Roman" pitchFamily="18" charset="0"/>
              </a:rPr>
              <a:t>	</a:t>
            </a:r>
            <a:r>
              <a:rPr lang="en-US" b="1" dirty="0" smtClean="0">
                <a:solidFill>
                  <a:srgbClr val="0070C0"/>
                </a:solidFill>
                <a:cs typeface="Times New Roman" pitchFamily="18" charset="0"/>
              </a:rPr>
              <a:t>Severe problem behavior is understood as learned behavior influenced by its outcomes and context</a:t>
            </a:r>
          </a:p>
          <a:p>
            <a:pPr algn="ctr">
              <a:buNone/>
            </a:pPr>
            <a:endParaRPr lang="en-US" b="1" dirty="0" smtClean="0">
              <a:solidFill>
                <a:srgbClr val="0070C0"/>
              </a:solidFill>
              <a:cs typeface="Times New Roman" pitchFamily="18" charset="0"/>
            </a:endParaRPr>
          </a:p>
        </p:txBody>
      </p:sp>
      <p:sp>
        <p:nvSpPr>
          <p:cNvPr id="6" name="Oval 5"/>
          <p:cNvSpPr/>
          <p:nvPr/>
        </p:nvSpPr>
        <p:spPr>
          <a:xfrm>
            <a:off x="2514600" y="228600"/>
            <a:ext cx="2590800" cy="2514600"/>
          </a:xfrm>
          <a:prstGeom prst="ellipse">
            <a:avLst/>
          </a:prstGeom>
          <a:solidFill>
            <a:schemeClr val="accent2">
              <a:alpha val="6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r"/>
            <a:r>
              <a:rPr lang="en-US" sz="2400" b="1" dirty="0" smtClean="0">
                <a:latin typeface="Cambria" panose="02040503050406030204" pitchFamily="18" charset="0"/>
              </a:rPr>
              <a:t>   Problem                 Behavior</a:t>
            </a:r>
          </a:p>
          <a:p>
            <a:pPr algn="ctr"/>
            <a:endParaRPr lang="en-US" sz="2400" b="1" dirty="0">
              <a:latin typeface="Cambria" panose="02040503050406030204" pitchFamily="18" charset="0"/>
            </a:endParaRPr>
          </a:p>
          <a:p>
            <a:pPr algn="ctr"/>
            <a:endParaRPr lang="en-US" sz="2400" b="1" dirty="0">
              <a:latin typeface="Cambria" panose="02040503050406030204" pitchFamily="18" charset="0"/>
            </a:endParaRPr>
          </a:p>
        </p:txBody>
      </p:sp>
      <p:sp>
        <p:nvSpPr>
          <p:cNvPr id="7" name="Oval 6"/>
          <p:cNvSpPr/>
          <p:nvPr/>
        </p:nvSpPr>
        <p:spPr>
          <a:xfrm>
            <a:off x="685800" y="228600"/>
            <a:ext cx="2590800" cy="2514600"/>
          </a:xfrm>
          <a:prstGeom prst="ellipse">
            <a:avLst/>
          </a:prstGeom>
          <a:solidFill>
            <a:schemeClr val="accent6">
              <a:alpha val="6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400" b="1" dirty="0" smtClean="0">
                <a:latin typeface="Cambria" panose="02040503050406030204" pitchFamily="18" charset="0"/>
              </a:rPr>
              <a:t>Autism</a:t>
            </a:r>
          </a:p>
          <a:p>
            <a:pPr algn="ctr"/>
            <a:endParaRPr lang="en-US" sz="2400" b="1" dirty="0">
              <a:latin typeface="Cambria" panose="02040503050406030204" pitchFamily="18" charset="0"/>
            </a:endParaRPr>
          </a:p>
          <a:p>
            <a:pPr algn="ctr"/>
            <a:endParaRPr lang="en-US" sz="2400" b="1" dirty="0" smtClean="0">
              <a:latin typeface="Cambria" panose="02040503050406030204" pitchFamily="18" charset="0"/>
            </a:endParaRPr>
          </a:p>
          <a:p>
            <a:pPr algn="ctr"/>
            <a:endParaRPr lang="en-US" sz="2400" b="1" dirty="0">
              <a:latin typeface="Cambria" panose="02040503050406030204" pitchFamily="18" charset="0"/>
            </a:endParaRPr>
          </a:p>
        </p:txBody>
      </p:sp>
      <p:sp>
        <p:nvSpPr>
          <p:cNvPr id="8" name="Oval 7"/>
          <p:cNvSpPr/>
          <p:nvPr/>
        </p:nvSpPr>
        <p:spPr>
          <a:xfrm>
            <a:off x="1578426" y="1447800"/>
            <a:ext cx="2590800" cy="2514600"/>
          </a:xfrm>
          <a:prstGeom prst="ellipse">
            <a:avLst/>
          </a:prstGeom>
          <a:solidFill>
            <a:schemeClr val="accent1">
              <a:alpha val="6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smtClean="0">
                <a:solidFill>
                  <a:schemeClr val="tx1"/>
                </a:solidFill>
                <a:latin typeface="Cambria" panose="02040503050406030204" pitchFamily="18" charset="0"/>
              </a:rPr>
              <a:t>*</a:t>
            </a:r>
            <a:endParaRPr lang="en-US" sz="1200" b="1" dirty="0" smtClean="0">
              <a:solidFill>
                <a:schemeClr val="tx1"/>
              </a:solidFill>
              <a:latin typeface="Cambria" panose="02040503050406030204" pitchFamily="18" charset="0"/>
            </a:endParaRPr>
          </a:p>
          <a:p>
            <a:pPr algn="ctr"/>
            <a:endParaRPr lang="en-US" sz="2400" b="1" dirty="0" smtClean="0">
              <a:latin typeface="Cambria" panose="02040503050406030204" pitchFamily="18" charset="0"/>
            </a:endParaRPr>
          </a:p>
          <a:p>
            <a:pPr algn="ctr"/>
            <a:r>
              <a:rPr lang="en-US" sz="2400" b="1" dirty="0" smtClean="0">
                <a:latin typeface="Cambria" panose="02040503050406030204" pitchFamily="18" charset="0"/>
              </a:rPr>
              <a:t>Applied Behavior Analysis</a:t>
            </a:r>
            <a:endParaRPr lang="en-US" sz="2400" b="1" dirty="0">
              <a:latin typeface="Cambria" panose="02040503050406030204" pitchFamily="18" charset="0"/>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5" name="Rectangle 3"/>
          <p:cNvSpPr>
            <a:spLocks noGrp="1" noChangeArrowheads="1"/>
          </p:cNvSpPr>
          <p:nvPr>
            <p:ph type="body" idx="1"/>
          </p:nvPr>
        </p:nvSpPr>
        <p:spPr>
          <a:xfrm>
            <a:off x="1828800" y="4191000"/>
            <a:ext cx="6858000" cy="1447800"/>
          </a:xfrm>
        </p:spPr>
        <p:txBody>
          <a:bodyPr>
            <a:normAutofit/>
          </a:bodyPr>
          <a:lstStyle/>
          <a:p>
            <a:pPr marL="0" indent="0" algn="r">
              <a:spcBef>
                <a:spcPts val="0"/>
              </a:spcBef>
              <a:buNone/>
            </a:pPr>
            <a:r>
              <a:rPr lang="en-US" sz="3600" b="1" dirty="0">
                <a:cs typeface="Times New Roman" pitchFamily="18" charset="0"/>
              </a:rPr>
              <a:t>b</a:t>
            </a:r>
            <a:r>
              <a:rPr lang="en-US" sz="3600" b="1" dirty="0" smtClean="0">
                <a:cs typeface="Times New Roman" pitchFamily="18" charset="0"/>
              </a:rPr>
              <a:t>ehavior analysts conduct </a:t>
            </a:r>
          </a:p>
          <a:p>
            <a:pPr marL="0" indent="0" algn="r">
              <a:spcBef>
                <a:spcPts val="0"/>
              </a:spcBef>
              <a:buNone/>
            </a:pPr>
            <a:r>
              <a:rPr lang="en-US" sz="3600" b="1" dirty="0" smtClean="0">
                <a:solidFill>
                  <a:srgbClr val="0070C0"/>
                </a:solidFill>
                <a:cs typeface="Times New Roman" pitchFamily="18" charset="0"/>
              </a:rPr>
              <a:t>functional assessments</a:t>
            </a:r>
          </a:p>
        </p:txBody>
      </p:sp>
      <p:sp>
        <p:nvSpPr>
          <p:cNvPr id="9" name="Rectangle 3"/>
          <p:cNvSpPr txBox="1">
            <a:spLocks noChangeArrowheads="1"/>
          </p:cNvSpPr>
          <p:nvPr/>
        </p:nvSpPr>
        <p:spPr>
          <a:xfrm>
            <a:off x="304800" y="533400"/>
            <a:ext cx="6858000" cy="1752600"/>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Cambria" pitchFamily="18"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lumMod val="75000"/>
                    <a:lumOff val="25000"/>
                  </a:schemeClr>
                </a:solidFill>
                <a:latin typeface="Cambria" pitchFamily="18"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ambria" pitchFamily="18"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ambria" pitchFamily="18"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ambria" pitchFamily="18"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spcBef>
                <a:spcPts val="600"/>
              </a:spcBef>
              <a:buFont typeface="Arial" pitchFamily="34" charset="0"/>
              <a:buNone/>
            </a:pPr>
            <a:r>
              <a:rPr lang="en-US" sz="3200" b="1" dirty="0" smtClean="0">
                <a:cs typeface="Times New Roman" pitchFamily="18" charset="0"/>
              </a:rPr>
              <a:t>To determine the personally relevant outcomes and context that influence problem behavior</a:t>
            </a:r>
          </a:p>
          <a:p>
            <a:pPr>
              <a:lnSpc>
                <a:spcPct val="120000"/>
              </a:lnSpc>
              <a:spcBef>
                <a:spcPts val="600"/>
              </a:spcBef>
              <a:buFont typeface="Arial" pitchFamily="34" charset="0"/>
              <a:buNone/>
            </a:pPr>
            <a:endParaRPr lang="en-US" b="1" dirty="0" smtClean="0">
              <a:solidFill>
                <a:srgbClr val="0070C0"/>
              </a:solidFill>
              <a:cs typeface="Times New Roman" pitchFamily="18" charset="0"/>
            </a:endParaRPr>
          </a:p>
        </p:txBody>
      </p:sp>
    </p:spTree>
    <p:extLst>
      <p:ext uri="{BB962C8B-B14F-4D97-AF65-F5344CB8AC3E}">
        <p14:creationId xmlns:p14="http://schemas.microsoft.com/office/powerpoint/2010/main" val="1105425709"/>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Autofit/>
          </a:bodyPr>
          <a:lstStyle/>
          <a:p>
            <a:pPr algn="l"/>
            <a:r>
              <a:rPr lang="en-US" sz="3600" b="1" dirty="0" smtClean="0">
                <a:cs typeface="Times New Roman" pitchFamily="18" charset="0"/>
              </a:rPr>
              <a:t>What is a functional assessment?</a:t>
            </a:r>
          </a:p>
        </p:txBody>
      </p:sp>
      <p:sp>
        <p:nvSpPr>
          <p:cNvPr id="494595" name="Rectangle 3"/>
          <p:cNvSpPr>
            <a:spLocks noGrp="1" noChangeArrowheads="1"/>
          </p:cNvSpPr>
          <p:nvPr>
            <p:ph type="body" idx="1"/>
          </p:nvPr>
        </p:nvSpPr>
        <p:spPr>
          <a:xfrm>
            <a:off x="457200" y="1828800"/>
            <a:ext cx="8229600" cy="4297363"/>
          </a:xfrm>
        </p:spPr>
        <p:txBody>
          <a:bodyPr>
            <a:normAutofit/>
          </a:bodyPr>
          <a:lstStyle/>
          <a:p>
            <a:pPr marL="0" indent="0" algn="r">
              <a:buNone/>
            </a:pPr>
            <a:r>
              <a:rPr lang="en-US" b="1" dirty="0" smtClean="0"/>
              <a:t>(You </a:t>
            </a:r>
            <a:r>
              <a:rPr lang="en-US" b="1" dirty="0"/>
              <a:t>can’t hold it in your </a:t>
            </a:r>
            <a:r>
              <a:rPr lang="en-US" b="1" dirty="0" smtClean="0"/>
              <a:t>hand)</a:t>
            </a:r>
          </a:p>
          <a:p>
            <a:pPr marL="0" indent="0">
              <a:buNone/>
            </a:pPr>
            <a:endParaRPr lang="en-US" b="1" dirty="0">
              <a:solidFill>
                <a:srgbClr val="0070C0"/>
              </a:solidFill>
            </a:endParaRPr>
          </a:p>
          <a:p>
            <a:pPr marL="400050" lvl="1" indent="0">
              <a:buNone/>
            </a:pPr>
            <a:r>
              <a:rPr lang="en-US" b="1" dirty="0">
                <a:solidFill>
                  <a:schemeClr val="tx1"/>
                </a:solidFill>
              </a:rPr>
              <a:t>I</a:t>
            </a:r>
            <a:r>
              <a:rPr lang="en-US" b="1" dirty="0" smtClean="0">
                <a:solidFill>
                  <a:schemeClr val="tx1"/>
                </a:solidFill>
              </a:rPr>
              <a:t>t </a:t>
            </a:r>
            <a:r>
              <a:rPr lang="en-US" b="1" dirty="0">
                <a:solidFill>
                  <a:schemeClr val="tx1"/>
                </a:solidFill>
              </a:rPr>
              <a:t>is a </a:t>
            </a:r>
            <a:r>
              <a:rPr lang="en-US" b="1" i="1" dirty="0" smtClean="0">
                <a:solidFill>
                  <a:srgbClr val="0070C0"/>
                </a:solidFill>
              </a:rPr>
              <a:t>process</a:t>
            </a:r>
            <a:endParaRPr lang="en-US" b="1" dirty="0" smtClean="0">
              <a:solidFill>
                <a:srgbClr val="0070C0"/>
              </a:solidFill>
            </a:endParaRPr>
          </a:p>
          <a:p>
            <a:endParaRPr lang="en-US" b="1" dirty="0">
              <a:solidFill>
                <a:srgbClr val="0070C0"/>
              </a:solidFill>
            </a:endParaRPr>
          </a:p>
          <a:p>
            <a:pPr marL="800100" lvl="2" indent="0">
              <a:buNone/>
            </a:pPr>
            <a:r>
              <a:rPr lang="en-US" sz="2800" b="1" dirty="0"/>
              <a:t>t</a:t>
            </a:r>
            <a:r>
              <a:rPr lang="en-US" sz="2800" b="1" dirty="0" smtClean="0"/>
              <a:t>hrough which </a:t>
            </a:r>
            <a:r>
              <a:rPr lang="en-US" sz="2800" b="1" dirty="0"/>
              <a:t>the variables </a:t>
            </a:r>
            <a:r>
              <a:rPr lang="en-US" sz="2800" b="1" dirty="0" smtClean="0"/>
              <a:t>influencing problem </a:t>
            </a:r>
            <a:r>
              <a:rPr lang="en-US" sz="2800" b="1" dirty="0"/>
              <a:t>behavior are </a:t>
            </a:r>
            <a:r>
              <a:rPr lang="en-US" sz="2800" b="1" dirty="0" smtClean="0"/>
              <a:t>identified</a:t>
            </a:r>
            <a:endParaRPr lang="en-US" sz="2800" b="1" i="0" dirty="0" smtClean="0">
              <a:cs typeface="Times New Roman" pitchFamily="18" charset="0"/>
            </a:endParaRPr>
          </a:p>
        </p:txBody>
      </p:sp>
    </p:spTree>
    <p:extLst>
      <p:ext uri="{BB962C8B-B14F-4D97-AF65-F5344CB8AC3E}">
        <p14:creationId xmlns:p14="http://schemas.microsoft.com/office/powerpoint/2010/main" val="17701195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945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9459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9459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304800" y="274638"/>
            <a:ext cx="8382000" cy="1143000"/>
          </a:xfrm>
        </p:spPr>
        <p:txBody>
          <a:bodyPr>
            <a:noAutofit/>
          </a:bodyPr>
          <a:lstStyle/>
          <a:p>
            <a:pPr algn="l"/>
            <a:r>
              <a:rPr lang="en-US" sz="3600" b="1" dirty="0" smtClean="0">
                <a:cs typeface="Times New Roman" pitchFamily="18" charset="0"/>
              </a:rPr>
              <a:t>Why conduct a functional assessment?</a:t>
            </a:r>
          </a:p>
        </p:txBody>
      </p:sp>
      <p:sp>
        <p:nvSpPr>
          <p:cNvPr id="494595" name="Rectangle 3"/>
          <p:cNvSpPr>
            <a:spLocks noGrp="1" noChangeArrowheads="1"/>
          </p:cNvSpPr>
          <p:nvPr>
            <p:ph type="body" idx="1"/>
          </p:nvPr>
        </p:nvSpPr>
        <p:spPr>
          <a:xfrm>
            <a:off x="457200" y="1371600"/>
            <a:ext cx="8229600" cy="4754563"/>
          </a:xfrm>
        </p:spPr>
        <p:txBody>
          <a:bodyPr>
            <a:normAutofit/>
          </a:bodyPr>
          <a:lstStyle/>
          <a:p>
            <a:pPr marL="0" indent="0">
              <a:buNone/>
            </a:pPr>
            <a:r>
              <a:rPr lang="en-US" b="1" dirty="0" smtClean="0">
                <a:cs typeface="Times New Roman" pitchFamily="18" charset="0"/>
              </a:rPr>
              <a:t>In </a:t>
            </a:r>
            <a:r>
              <a:rPr lang="en-US" b="1" dirty="0">
                <a:cs typeface="Times New Roman" pitchFamily="18" charset="0"/>
              </a:rPr>
              <a:t>order to identify </a:t>
            </a:r>
            <a:endParaRPr lang="en-US" b="1" dirty="0" smtClean="0">
              <a:cs typeface="Times New Roman" pitchFamily="18" charset="0"/>
            </a:endParaRPr>
          </a:p>
          <a:p>
            <a:pPr marL="0" indent="0">
              <a:buNone/>
            </a:pPr>
            <a:endParaRPr lang="en-US" b="1" dirty="0" smtClean="0">
              <a:cs typeface="Times New Roman" pitchFamily="18" charset="0"/>
            </a:endParaRPr>
          </a:p>
          <a:p>
            <a:pPr marL="0" indent="0">
              <a:buNone/>
            </a:pPr>
            <a:r>
              <a:rPr lang="en-US" b="1" dirty="0" smtClean="0">
                <a:cs typeface="Times New Roman" pitchFamily="18" charset="0"/>
              </a:rPr>
              <a:t>	an </a:t>
            </a:r>
            <a:r>
              <a:rPr lang="en-US" b="1" dirty="0" smtClean="0">
                <a:solidFill>
                  <a:srgbClr val="0070C0"/>
                </a:solidFill>
                <a:cs typeface="Times New Roman" pitchFamily="18" charset="0"/>
              </a:rPr>
              <a:t>effective</a:t>
            </a:r>
          </a:p>
          <a:p>
            <a:pPr marL="0" indent="0">
              <a:buNone/>
            </a:pPr>
            <a:r>
              <a:rPr lang="en-US" b="1" dirty="0">
                <a:solidFill>
                  <a:srgbClr val="0070C0"/>
                </a:solidFill>
                <a:cs typeface="Times New Roman" pitchFamily="18" charset="0"/>
              </a:rPr>
              <a:t>		</a:t>
            </a:r>
            <a:r>
              <a:rPr lang="en-US" b="1" dirty="0" smtClean="0">
                <a:solidFill>
                  <a:srgbClr val="0070C0"/>
                </a:solidFill>
                <a:cs typeface="Times New Roman" pitchFamily="18" charset="0"/>
              </a:rPr>
              <a:t>precise</a:t>
            </a:r>
          </a:p>
          <a:p>
            <a:pPr marL="0" indent="0">
              <a:buNone/>
            </a:pPr>
            <a:r>
              <a:rPr lang="en-US" b="1" dirty="0">
                <a:solidFill>
                  <a:srgbClr val="0070C0"/>
                </a:solidFill>
                <a:cs typeface="Times New Roman" pitchFamily="18" charset="0"/>
              </a:rPr>
              <a:t>	</a:t>
            </a:r>
            <a:r>
              <a:rPr lang="en-US" b="1" dirty="0" smtClean="0">
                <a:solidFill>
                  <a:srgbClr val="0070C0"/>
                </a:solidFill>
                <a:cs typeface="Times New Roman" pitchFamily="18" charset="0"/>
              </a:rPr>
              <a:t>		personally </a:t>
            </a:r>
            <a:r>
              <a:rPr lang="en-US" b="1" dirty="0">
                <a:solidFill>
                  <a:srgbClr val="0070C0"/>
                </a:solidFill>
                <a:cs typeface="Times New Roman" pitchFamily="18" charset="0"/>
              </a:rPr>
              <a:t>relevant</a:t>
            </a:r>
            <a:r>
              <a:rPr lang="en-US" b="1" dirty="0">
                <a:cs typeface="Times New Roman" pitchFamily="18" charset="0"/>
              </a:rPr>
              <a:t>, </a:t>
            </a:r>
            <a:endParaRPr lang="en-US" b="1" dirty="0" smtClean="0">
              <a:cs typeface="Times New Roman" pitchFamily="18" charset="0"/>
            </a:endParaRPr>
          </a:p>
          <a:p>
            <a:pPr marL="0" indent="0">
              <a:buNone/>
            </a:pPr>
            <a:r>
              <a:rPr lang="en-US" b="1" dirty="0">
                <a:cs typeface="Times New Roman" pitchFamily="18" charset="0"/>
              </a:rPr>
              <a:t>	</a:t>
            </a:r>
            <a:r>
              <a:rPr lang="en-US" b="1" dirty="0" smtClean="0">
                <a:cs typeface="Times New Roman" pitchFamily="18" charset="0"/>
              </a:rPr>
              <a:t>			and </a:t>
            </a:r>
          </a:p>
          <a:p>
            <a:pPr marL="0" indent="0">
              <a:buNone/>
            </a:pPr>
            <a:r>
              <a:rPr lang="en-US" b="1" dirty="0">
                <a:cs typeface="Times New Roman" pitchFamily="18" charset="0"/>
              </a:rPr>
              <a:t>	</a:t>
            </a:r>
            <a:r>
              <a:rPr lang="en-US" b="1" dirty="0" smtClean="0">
                <a:cs typeface="Times New Roman" pitchFamily="18" charset="0"/>
              </a:rPr>
              <a:t>				</a:t>
            </a:r>
            <a:r>
              <a:rPr lang="en-US" b="1" dirty="0" smtClean="0">
                <a:solidFill>
                  <a:srgbClr val="0070C0"/>
                </a:solidFill>
                <a:cs typeface="Times New Roman" pitchFamily="18" charset="0"/>
              </a:rPr>
              <a:t>humane</a:t>
            </a:r>
            <a:r>
              <a:rPr lang="en-US" b="1" dirty="0" smtClean="0">
                <a:cs typeface="Times New Roman" pitchFamily="18" charset="0"/>
              </a:rPr>
              <a:t> </a:t>
            </a:r>
            <a:r>
              <a:rPr lang="en-US" b="1" dirty="0">
                <a:cs typeface="Times New Roman" pitchFamily="18" charset="0"/>
              </a:rPr>
              <a:t>treatment </a:t>
            </a:r>
            <a:endParaRPr lang="en-US" b="1" dirty="0" smtClean="0">
              <a:cs typeface="Times New Roman" pitchFamily="18" charset="0"/>
            </a:endParaRPr>
          </a:p>
          <a:p>
            <a:pPr marL="0" indent="0">
              <a:buNone/>
            </a:pPr>
            <a:endParaRPr lang="en-US" b="1" dirty="0">
              <a:solidFill>
                <a:srgbClr val="2505AD"/>
              </a:solidFill>
              <a:cs typeface="Times New Roman" pitchFamily="18" charset="0"/>
            </a:endParaRPr>
          </a:p>
          <a:p>
            <a:pPr marL="0" indent="0">
              <a:buNone/>
            </a:pPr>
            <a:r>
              <a:rPr lang="en-US" b="1" dirty="0" smtClean="0">
                <a:cs typeface="Times New Roman" pitchFamily="18" charset="0"/>
              </a:rPr>
              <a:t>for </a:t>
            </a:r>
            <a:r>
              <a:rPr lang="en-US" b="1" dirty="0">
                <a:cs typeface="Times New Roman" pitchFamily="18" charset="0"/>
              </a:rPr>
              <a:t>problem behavior</a:t>
            </a:r>
          </a:p>
        </p:txBody>
      </p:sp>
    </p:spTree>
    <p:extLst>
      <p:ext uri="{BB962C8B-B14F-4D97-AF65-F5344CB8AC3E}">
        <p14:creationId xmlns:p14="http://schemas.microsoft.com/office/powerpoint/2010/main" val="8480422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945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9459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9459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9459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9459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94595">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9459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09800" y="304800"/>
            <a:ext cx="4724400" cy="461665"/>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n-US" sz="2400" b="1" dirty="0" smtClean="0">
                <a:latin typeface="Cambria" pitchFamily="18" charset="0"/>
              </a:rPr>
              <a:t>Functional Assessment Process</a:t>
            </a:r>
            <a:endParaRPr lang="en-US" sz="2400" b="1" dirty="0">
              <a:latin typeface="Cambria" pitchFamily="18" charset="0"/>
            </a:endParaRPr>
          </a:p>
        </p:txBody>
      </p:sp>
      <p:cxnSp>
        <p:nvCxnSpPr>
          <p:cNvPr id="6" name="Straight Arrow Connector 5"/>
          <p:cNvCxnSpPr/>
          <p:nvPr/>
        </p:nvCxnSpPr>
        <p:spPr>
          <a:xfrm flipH="1">
            <a:off x="2209800" y="838200"/>
            <a:ext cx="838200" cy="533400"/>
          </a:xfrm>
          <a:prstGeom prst="straightConnector1">
            <a:avLst/>
          </a:prstGeom>
          <a:ln>
            <a:tailEnd type="arrow"/>
          </a:ln>
        </p:spPr>
        <p:style>
          <a:lnRef idx="2">
            <a:schemeClr val="accent5"/>
          </a:lnRef>
          <a:fillRef idx="1">
            <a:schemeClr val="lt1"/>
          </a:fillRef>
          <a:effectRef idx="0">
            <a:schemeClr val="accent5"/>
          </a:effectRef>
          <a:fontRef idx="minor">
            <a:schemeClr val="dk1"/>
          </a:fontRef>
        </p:style>
      </p:cxnSp>
      <p:cxnSp>
        <p:nvCxnSpPr>
          <p:cNvPr id="13" name="Straight Arrow Connector 12"/>
          <p:cNvCxnSpPr/>
          <p:nvPr/>
        </p:nvCxnSpPr>
        <p:spPr>
          <a:xfrm>
            <a:off x="6400800" y="3657600"/>
            <a:ext cx="457200" cy="685800"/>
          </a:xfrm>
          <a:prstGeom prst="straightConnector1">
            <a:avLst/>
          </a:prstGeom>
          <a:ln>
            <a:tailEnd type="arrow"/>
          </a:ln>
        </p:spPr>
        <p:style>
          <a:lnRef idx="2">
            <a:schemeClr val="accent5"/>
          </a:lnRef>
          <a:fillRef idx="1">
            <a:schemeClr val="lt1"/>
          </a:fillRef>
          <a:effectRef idx="0">
            <a:schemeClr val="accent5"/>
          </a:effectRef>
          <a:fontRef idx="minor">
            <a:schemeClr val="dk1"/>
          </a:fontRef>
        </p:style>
      </p:cxnSp>
      <p:sp>
        <p:nvSpPr>
          <p:cNvPr id="15" name="TextBox 14"/>
          <p:cNvSpPr txBox="1"/>
          <p:nvPr/>
        </p:nvSpPr>
        <p:spPr>
          <a:xfrm>
            <a:off x="5562600" y="4419600"/>
            <a:ext cx="3469106" cy="1292662"/>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n-US" sz="2400" b="1" dirty="0" smtClean="0">
                <a:latin typeface="Cambria" pitchFamily="18" charset="0"/>
              </a:rPr>
              <a:t>Functional Analysis</a:t>
            </a:r>
            <a:endParaRPr lang="en-US" sz="2400" b="1" dirty="0" smtClean="0">
              <a:solidFill>
                <a:srgbClr val="C00000"/>
              </a:solidFill>
              <a:latin typeface="Cambria" pitchFamily="18" charset="0"/>
            </a:endParaRPr>
          </a:p>
          <a:p>
            <a:pPr algn="ctr"/>
            <a:r>
              <a:rPr lang="en-US" b="1" dirty="0" smtClean="0">
                <a:solidFill>
                  <a:srgbClr val="0070C0"/>
                </a:solidFill>
                <a:latin typeface="Cambria" pitchFamily="18" charset="0"/>
              </a:rPr>
              <a:t>Systematic observation within two different and carefully designed contexts</a:t>
            </a:r>
            <a:endParaRPr lang="en-US" b="1" dirty="0">
              <a:solidFill>
                <a:srgbClr val="0070C0"/>
              </a:solidFill>
              <a:latin typeface="Cambria" pitchFamily="18" charset="0"/>
            </a:endParaRPr>
          </a:p>
        </p:txBody>
      </p:sp>
      <p:sp>
        <p:nvSpPr>
          <p:cNvPr id="16" name="TextBox 15"/>
          <p:cNvSpPr txBox="1"/>
          <p:nvPr/>
        </p:nvSpPr>
        <p:spPr>
          <a:xfrm>
            <a:off x="80210" y="1422737"/>
            <a:ext cx="3048000" cy="1015663"/>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n-US" sz="2400" b="1" dirty="0" smtClean="0">
                <a:latin typeface="Cambria" pitchFamily="18" charset="0"/>
              </a:rPr>
              <a:t>Indirect Assessment </a:t>
            </a:r>
            <a:r>
              <a:rPr lang="en-US" b="1" dirty="0" smtClean="0">
                <a:solidFill>
                  <a:srgbClr val="0070C0"/>
                </a:solidFill>
                <a:latin typeface="Cambria" pitchFamily="18" charset="0"/>
              </a:rPr>
              <a:t>an open ended interview with primary caregivers</a:t>
            </a:r>
            <a:endParaRPr lang="en-US" b="1" dirty="0">
              <a:solidFill>
                <a:srgbClr val="0070C0"/>
              </a:solidFill>
              <a:latin typeface="Cambria" pitchFamily="18" charset="0"/>
            </a:endParaRPr>
          </a:p>
        </p:txBody>
      </p:sp>
      <p:sp>
        <p:nvSpPr>
          <p:cNvPr id="17" name="TextBox 16"/>
          <p:cNvSpPr txBox="1"/>
          <p:nvPr/>
        </p:nvSpPr>
        <p:spPr>
          <a:xfrm>
            <a:off x="2590800" y="2873514"/>
            <a:ext cx="3657600" cy="1015663"/>
          </a:xfrm>
          <a:prstGeom prst="rect">
            <a:avLst/>
          </a:prstGeom>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n-US" sz="2400" b="1" dirty="0" smtClean="0">
                <a:latin typeface="Cambria" pitchFamily="18" charset="0"/>
              </a:rPr>
              <a:t>Descriptive Assessment</a:t>
            </a:r>
          </a:p>
          <a:p>
            <a:pPr algn="ctr"/>
            <a:r>
              <a:rPr lang="en-US" b="1" dirty="0" smtClean="0">
                <a:solidFill>
                  <a:srgbClr val="0070C0"/>
                </a:solidFill>
                <a:latin typeface="Cambria" pitchFamily="18" charset="0"/>
              </a:rPr>
              <a:t>brief observation</a:t>
            </a:r>
          </a:p>
          <a:p>
            <a:pPr algn="ctr"/>
            <a:r>
              <a:rPr lang="en-US" b="1" dirty="0" smtClean="0">
                <a:solidFill>
                  <a:srgbClr val="0070C0"/>
                </a:solidFill>
                <a:latin typeface="Cambria" pitchFamily="18" charset="0"/>
              </a:rPr>
              <a:t>and casual interaction</a:t>
            </a:r>
            <a:endParaRPr lang="en-US" b="1" dirty="0">
              <a:solidFill>
                <a:srgbClr val="0070C0"/>
              </a:solidFill>
              <a:latin typeface="Cambria" pitchFamily="18" charset="0"/>
            </a:endParaRPr>
          </a:p>
        </p:txBody>
      </p:sp>
      <p:sp>
        <p:nvSpPr>
          <p:cNvPr id="4" name="Curved Left Arrow 3"/>
          <p:cNvSpPr/>
          <p:nvPr/>
        </p:nvSpPr>
        <p:spPr>
          <a:xfrm>
            <a:off x="5441582" y="5919262"/>
            <a:ext cx="381000" cy="609600"/>
          </a:xfrm>
          <a:prstGeom prst="curvedLeftArrow">
            <a:avLst/>
          </a:prstGeom>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solidFill>
                <a:schemeClr val="tx1"/>
              </a:solidFill>
            </a:endParaRPr>
          </a:p>
        </p:txBody>
      </p:sp>
      <p:sp>
        <p:nvSpPr>
          <p:cNvPr id="12" name="Curved Left Arrow 11"/>
          <p:cNvSpPr/>
          <p:nvPr/>
        </p:nvSpPr>
        <p:spPr>
          <a:xfrm rot="10800000">
            <a:off x="4267201" y="5883404"/>
            <a:ext cx="381000" cy="609600"/>
          </a:xfrm>
          <a:prstGeom prst="curvedLeftArrow">
            <a:avLst/>
          </a:prstGeom>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solidFill>
                <a:schemeClr val="tx1"/>
              </a:solidFill>
            </a:endParaRPr>
          </a:p>
        </p:txBody>
      </p:sp>
      <p:sp>
        <p:nvSpPr>
          <p:cNvPr id="18" name="TextBox 17"/>
          <p:cNvSpPr txBox="1"/>
          <p:nvPr/>
        </p:nvSpPr>
        <p:spPr>
          <a:xfrm>
            <a:off x="4576485" y="5798403"/>
            <a:ext cx="914400" cy="830997"/>
          </a:xfrm>
          <a:prstGeom prst="rect">
            <a:avLst/>
          </a:prstGeom>
          <a:noFill/>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n-US" sz="1600" b="1" dirty="0" smtClean="0">
                <a:latin typeface="Cambria" pitchFamily="18" charset="0"/>
              </a:rPr>
              <a:t>Test</a:t>
            </a:r>
          </a:p>
          <a:p>
            <a:pPr algn="ctr"/>
            <a:endParaRPr lang="en-US" sz="1600" b="1" dirty="0">
              <a:latin typeface="Cambria" pitchFamily="18" charset="0"/>
            </a:endParaRPr>
          </a:p>
          <a:p>
            <a:pPr algn="ctr"/>
            <a:r>
              <a:rPr lang="en-US" sz="1600" b="1" dirty="0" smtClean="0">
                <a:latin typeface="Cambria" pitchFamily="18" charset="0"/>
              </a:rPr>
              <a:t>Control</a:t>
            </a:r>
            <a:endParaRPr lang="en-US" sz="1600" b="1" dirty="0">
              <a:latin typeface="Cambria" pitchFamily="18" charset="0"/>
            </a:endParaRPr>
          </a:p>
        </p:txBody>
      </p:sp>
      <p:cxnSp>
        <p:nvCxnSpPr>
          <p:cNvPr id="19" name="Straight Arrow Connector 18"/>
          <p:cNvCxnSpPr/>
          <p:nvPr/>
        </p:nvCxnSpPr>
        <p:spPr>
          <a:xfrm>
            <a:off x="3276600" y="2133600"/>
            <a:ext cx="457200" cy="685800"/>
          </a:xfrm>
          <a:prstGeom prst="straightConnector1">
            <a:avLst/>
          </a:prstGeom>
          <a:ln>
            <a:tailEnd type="arrow"/>
          </a:ln>
        </p:spPr>
        <p:style>
          <a:lnRef idx="2">
            <a:schemeClr val="accent5"/>
          </a:lnRef>
          <a:fillRef idx="1">
            <a:schemeClr val="lt1"/>
          </a:fillRef>
          <a:effectRef idx="0">
            <a:schemeClr val="accent5"/>
          </a:effectRef>
          <a:fontRef idx="minor">
            <a:schemeClr val="dk1"/>
          </a:fontRef>
        </p:style>
      </p:cxnSp>
    </p:spTree>
    <p:extLst>
      <p:ext uri="{BB962C8B-B14F-4D97-AF65-F5344CB8AC3E}">
        <p14:creationId xmlns:p14="http://schemas.microsoft.com/office/powerpoint/2010/main" val="2976033572"/>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Rectangle 3"/>
          <p:cNvSpPr txBox="1">
            <a:spLocks noChangeArrowheads="1"/>
          </p:cNvSpPr>
          <p:nvPr/>
        </p:nvSpPr>
        <p:spPr>
          <a:xfrm>
            <a:off x="304800" y="457200"/>
            <a:ext cx="8610600" cy="60960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Cambria" pitchFamily="18"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lumMod val="75000"/>
                    <a:lumOff val="25000"/>
                  </a:schemeClr>
                </a:solidFill>
                <a:latin typeface="Cambria" pitchFamily="18"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ambria" pitchFamily="18"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ambria" pitchFamily="18"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ambria" pitchFamily="18"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gn="r">
              <a:buNone/>
            </a:pPr>
            <a:r>
              <a:rPr lang="en-US" sz="3200" b="1" dirty="0" smtClean="0">
                <a:solidFill>
                  <a:schemeClr val="tx1"/>
                </a:solidFill>
              </a:rPr>
              <a:t>These are not experimental techniques awaiting validation</a:t>
            </a:r>
          </a:p>
          <a:p>
            <a:pPr marL="457200" lvl="1" indent="0">
              <a:buNone/>
            </a:pPr>
            <a:endParaRPr lang="en-US" sz="2400" b="1" dirty="0">
              <a:solidFill>
                <a:schemeClr val="tx1"/>
              </a:solidFill>
            </a:endParaRPr>
          </a:p>
          <a:p>
            <a:pPr marL="457200" lvl="1" indent="0">
              <a:buNone/>
            </a:pPr>
            <a:endParaRPr lang="en-US" sz="2400" b="1" dirty="0" smtClean="0">
              <a:solidFill>
                <a:schemeClr val="tx1"/>
              </a:solidFill>
            </a:endParaRPr>
          </a:p>
          <a:p>
            <a:pPr marL="457200" lvl="1" indent="0">
              <a:buNone/>
            </a:pPr>
            <a:r>
              <a:rPr lang="en-US" b="1" dirty="0" smtClean="0">
                <a:solidFill>
                  <a:srgbClr val="0070C0"/>
                </a:solidFill>
              </a:rPr>
              <a:t>435 </a:t>
            </a:r>
            <a:r>
              <a:rPr lang="en-US" b="1" dirty="0">
                <a:solidFill>
                  <a:srgbClr val="0070C0"/>
                </a:solidFill>
              </a:rPr>
              <a:t>studies with </a:t>
            </a:r>
            <a:r>
              <a:rPr lang="en-US" b="1" i="1" dirty="0">
                <a:solidFill>
                  <a:srgbClr val="0070C0"/>
                </a:solidFill>
              </a:rPr>
              <a:t>functional analyses </a:t>
            </a:r>
            <a:r>
              <a:rPr lang="en-US" b="1" dirty="0">
                <a:solidFill>
                  <a:srgbClr val="0070C0"/>
                </a:solidFill>
              </a:rPr>
              <a:t>and                  </a:t>
            </a:r>
            <a:endParaRPr lang="en-US" b="1" dirty="0" smtClean="0">
              <a:solidFill>
                <a:srgbClr val="0070C0"/>
              </a:solidFill>
            </a:endParaRPr>
          </a:p>
          <a:p>
            <a:pPr marL="457200" lvl="1" indent="0">
              <a:buNone/>
            </a:pPr>
            <a:r>
              <a:rPr lang="en-US" b="1" dirty="0" smtClean="0">
                <a:solidFill>
                  <a:srgbClr val="0070C0"/>
                </a:solidFill>
              </a:rPr>
              <a:t>981 </a:t>
            </a:r>
            <a:r>
              <a:rPr lang="en-US" b="1" dirty="0">
                <a:solidFill>
                  <a:srgbClr val="0070C0"/>
                </a:solidFill>
              </a:rPr>
              <a:t>distinct functional analyses </a:t>
            </a:r>
            <a:endParaRPr lang="en-US" b="1" dirty="0" smtClean="0">
              <a:solidFill>
                <a:srgbClr val="0070C0"/>
              </a:solidFill>
            </a:endParaRPr>
          </a:p>
          <a:p>
            <a:pPr marL="457200" lvl="1" indent="0">
              <a:buNone/>
            </a:pPr>
            <a:r>
              <a:rPr lang="en-US" b="1" dirty="0" smtClean="0">
                <a:solidFill>
                  <a:srgbClr val="0070C0"/>
                </a:solidFill>
              </a:rPr>
              <a:t>have </a:t>
            </a:r>
            <a:r>
              <a:rPr lang="en-US" b="1" dirty="0">
                <a:solidFill>
                  <a:srgbClr val="0070C0"/>
                </a:solidFill>
              </a:rPr>
              <a:t>been published between 1961 and 2012 </a:t>
            </a:r>
            <a:endParaRPr lang="en-US" b="1" dirty="0" smtClean="0">
              <a:solidFill>
                <a:srgbClr val="0070C0"/>
              </a:solidFill>
            </a:endParaRPr>
          </a:p>
          <a:p>
            <a:pPr marL="457200" lvl="1" indent="0">
              <a:buNone/>
            </a:pPr>
            <a:endParaRPr lang="en-US" sz="800" b="1" dirty="0" smtClean="0">
              <a:solidFill>
                <a:schemeClr val="tx1"/>
              </a:solidFill>
            </a:endParaRPr>
          </a:p>
          <a:p>
            <a:pPr lvl="2"/>
            <a:r>
              <a:rPr lang="en-US" sz="1800" b="1" dirty="0">
                <a:solidFill>
                  <a:schemeClr val="tx1">
                    <a:lumMod val="75000"/>
                    <a:lumOff val="25000"/>
                  </a:schemeClr>
                </a:solidFill>
              </a:rPr>
              <a:t>Beavers, Iwata, &amp; </a:t>
            </a:r>
            <a:r>
              <a:rPr lang="en-US" sz="1800" b="1" dirty="0" err="1">
                <a:solidFill>
                  <a:schemeClr val="tx1">
                    <a:lumMod val="75000"/>
                    <a:lumOff val="25000"/>
                  </a:schemeClr>
                </a:solidFill>
              </a:rPr>
              <a:t>Lerman</a:t>
            </a:r>
            <a:r>
              <a:rPr lang="en-US" sz="1800" b="1" dirty="0">
                <a:solidFill>
                  <a:schemeClr val="tx1">
                    <a:lumMod val="75000"/>
                    <a:lumOff val="25000"/>
                  </a:schemeClr>
                </a:solidFill>
              </a:rPr>
              <a:t>, 2013; Hanley, Iwata, &amp; McCord, 2001 </a:t>
            </a:r>
          </a:p>
          <a:p>
            <a:pPr lvl="1"/>
            <a:endParaRPr lang="en-US" sz="900" b="1" dirty="0">
              <a:solidFill>
                <a:srgbClr val="C00000"/>
              </a:solidFill>
            </a:endParaRPr>
          </a:p>
          <a:p>
            <a:pPr marL="457200" lvl="1" indent="0">
              <a:buNone/>
            </a:pPr>
            <a:r>
              <a:rPr lang="en-US" sz="2400" b="1" dirty="0" smtClean="0">
                <a:solidFill>
                  <a:schemeClr val="tx1"/>
                </a:solidFill>
              </a:rPr>
              <a:t> </a:t>
            </a:r>
            <a:endParaRPr lang="en-US" sz="2200" b="1" dirty="0" smtClean="0">
              <a:solidFill>
                <a:srgbClr val="C00000"/>
              </a:solidFill>
            </a:endParaRPr>
          </a:p>
          <a:p>
            <a:pPr lvl="1"/>
            <a:endParaRPr lang="en-US" sz="2200" b="1" dirty="0" smtClean="0">
              <a:solidFill>
                <a:schemeClr val="tx1"/>
              </a:solidFill>
              <a:cs typeface="Times New Roman" pitchFamily="18" charset="0"/>
            </a:endParaRPr>
          </a:p>
          <a:p>
            <a:pPr lvl="1"/>
            <a:endParaRPr lang="en-US" sz="2200" b="1" dirty="0" smtClean="0">
              <a:solidFill>
                <a:srgbClr val="C00000"/>
              </a:solidFill>
              <a:cs typeface="Times New Roman" pitchFamily="18" charset="0"/>
            </a:endParaRPr>
          </a:p>
          <a:p>
            <a:pPr>
              <a:buFont typeface="Arial" pitchFamily="34" charset="0"/>
              <a:buNone/>
            </a:pPr>
            <a:endParaRPr lang="en-US" b="1" dirty="0" smtClean="0">
              <a:cs typeface="Times New Roman" pitchFamily="18" charset="0"/>
            </a:endParaRPr>
          </a:p>
        </p:txBody>
      </p:sp>
    </p:spTree>
    <p:extLst>
      <p:ext uri="{BB962C8B-B14F-4D97-AF65-F5344CB8AC3E}">
        <p14:creationId xmlns:p14="http://schemas.microsoft.com/office/powerpoint/2010/main" val="8741085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5">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Rectangle 3"/>
          <p:cNvSpPr txBox="1">
            <a:spLocks noChangeArrowheads="1"/>
          </p:cNvSpPr>
          <p:nvPr/>
        </p:nvSpPr>
        <p:spPr>
          <a:xfrm>
            <a:off x="457200" y="457200"/>
            <a:ext cx="8229600" cy="60960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Cambria" pitchFamily="18"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lumMod val="75000"/>
                    <a:lumOff val="25000"/>
                  </a:schemeClr>
                </a:solidFill>
                <a:latin typeface="Cambria" pitchFamily="18"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ambria" pitchFamily="18"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ambria" pitchFamily="18"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ambria" pitchFamily="18"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2"/>
            <a:endParaRPr lang="en-US" sz="900" b="1" dirty="0" smtClean="0">
              <a:solidFill>
                <a:srgbClr val="C00000"/>
              </a:solidFill>
            </a:endParaRPr>
          </a:p>
          <a:p>
            <a:pPr marL="457200" lvl="1" indent="0" algn="r">
              <a:buNone/>
            </a:pPr>
            <a:r>
              <a:rPr lang="en-US" sz="3200" b="1" dirty="0" smtClean="0">
                <a:solidFill>
                  <a:schemeClr val="tx1"/>
                </a:solidFill>
              </a:rPr>
              <a:t>The functional analysis is integral to the success of the process</a:t>
            </a:r>
          </a:p>
          <a:p>
            <a:pPr marL="457200" lvl="1" indent="0">
              <a:buNone/>
            </a:pPr>
            <a:endParaRPr lang="en-US" sz="2400" b="1" dirty="0" smtClean="0">
              <a:solidFill>
                <a:schemeClr val="tx1"/>
              </a:solidFill>
            </a:endParaRPr>
          </a:p>
          <a:p>
            <a:pPr marL="457200" lvl="1" indent="0">
              <a:buNone/>
            </a:pPr>
            <a:endParaRPr lang="en-US" sz="2400" b="1" dirty="0">
              <a:solidFill>
                <a:schemeClr val="tx1"/>
              </a:solidFill>
            </a:endParaRPr>
          </a:p>
          <a:p>
            <a:pPr marL="457200" lvl="1" indent="0">
              <a:buNone/>
            </a:pPr>
            <a:r>
              <a:rPr lang="en-US" sz="2400" b="1" dirty="0" smtClean="0">
                <a:solidFill>
                  <a:srgbClr val="0070C0"/>
                </a:solidFill>
              </a:rPr>
              <a:t>Larger reductions in problem behavior were evident </a:t>
            </a:r>
          </a:p>
          <a:p>
            <a:pPr marL="457200" lvl="1" indent="0">
              <a:buNone/>
            </a:pPr>
            <a:r>
              <a:rPr lang="en-US" sz="2400" b="1" dirty="0" smtClean="0">
                <a:solidFill>
                  <a:srgbClr val="0070C0"/>
                </a:solidFill>
              </a:rPr>
              <a:t>when a </a:t>
            </a:r>
            <a:r>
              <a:rPr lang="en-US" sz="2400" b="1" i="1" dirty="0" smtClean="0">
                <a:solidFill>
                  <a:srgbClr val="0070C0"/>
                </a:solidFill>
              </a:rPr>
              <a:t>functional analysis </a:t>
            </a:r>
            <a:r>
              <a:rPr lang="en-US" sz="2400" b="1" dirty="0" smtClean="0">
                <a:solidFill>
                  <a:srgbClr val="0070C0"/>
                </a:solidFill>
              </a:rPr>
              <a:t>was part of </a:t>
            </a:r>
          </a:p>
          <a:p>
            <a:pPr marL="457200" lvl="1" indent="0">
              <a:buNone/>
            </a:pPr>
            <a:r>
              <a:rPr lang="en-US" sz="2400" b="1" dirty="0" smtClean="0">
                <a:solidFill>
                  <a:srgbClr val="0070C0"/>
                </a:solidFill>
              </a:rPr>
              <a:t>the functional assessment process </a:t>
            </a:r>
          </a:p>
          <a:p>
            <a:pPr marL="457200" lvl="1" indent="0">
              <a:buNone/>
            </a:pPr>
            <a:endParaRPr lang="en-US" sz="800" b="1" dirty="0" smtClean="0">
              <a:solidFill>
                <a:srgbClr val="0070C0"/>
              </a:solidFill>
            </a:endParaRPr>
          </a:p>
          <a:p>
            <a:pPr lvl="2"/>
            <a:r>
              <a:rPr lang="en-US" sz="1800" b="1" dirty="0" smtClean="0">
                <a:solidFill>
                  <a:schemeClr val="tx1">
                    <a:lumMod val="75000"/>
                    <a:lumOff val="25000"/>
                  </a:schemeClr>
                </a:solidFill>
              </a:rPr>
              <a:t>Campbell, 2002; </a:t>
            </a:r>
            <a:r>
              <a:rPr lang="en-US" sz="1800" b="1" dirty="0" err="1" smtClean="0">
                <a:solidFill>
                  <a:schemeClr val="tx1">
                    <a:lumMod val="75000"/>
                    <a:lumOff val="25000"/>
                  </a:schemeClr>
                </a:solidFill>
              </a:rPr>
              <a:t>Kahng</a:t>
            </a:r>
            <a:r>
              <a:rPr lang="en-US" sz="1800" b="1" dirty="0" smtClean="0">
                <a:solidFill>
                  <a:schemeClr val="tx1">
                    <a:lumMod val="75000"/>
                    <a:lumOff val="25000"/>
                  </a:schemeClr>
                </a:solidFill>
              </a:rPr>
              <a:t>, Iwata, and </a:t>
            </a:r>
            <a:r>
              <a:rPr lang="en-US" sz="1800" b="1" dirty="0" err="1" smtClean="0">
                <a:solidFill>
                  <a:schemeClr val="tx1">
                    <a:lumMod val="75000"/>
                    <a:lumOff val="25000"/>
                  </a:schemeClr>
                </a:solidFill>
              </a:rPr>
              <a:t>Lewin</a:t>
            </a:r>
            <a:r>
              <a:rPr lang="en-US" sz="1800" b="1" dirty="0" smtClean="0">
                <a:solidFill>
                  <a:schemeClr val="tx1">
                    <a:lumMod val="75000"/>
                    <a:lumOff val="25000"/>
                  </a:schemeClr>
                </a:solidFill>
              </a:rPr>
              <a:t>, 2003</a:t>
            </a:r>
          </a:p>
          <a:p>
            <a:pPr lvl="2"/>
            <a:endParaRPr lang="en-US" sz="2200" b="1" dirty="0" smtClean="0">
              <a:solidFill>
                <a:srgbClr val="C00000"/>
              </a:solidFill>
            </a:endParaRPr>
          </a:p>
          <a:p>
            <a:pPr marL="914400" lvl="2" indent="0">
              <a:buFont typeface="Arial" pitchFamily="34" charset="0"/>
              <a:buNone/>
            </a:pPr>
            <a:endParaRPr lang="en-US" sz="2200" b="1" dirty="0" smtClean="0">
              <a:solidFill>
                <a:srgbClr val="C00000"/>
              </a:solidFill>
            </a:endParaRPr>
          </a:p>
          <a:p>
            <a:pPr lvl="1"/>
            <a:endParaRPr lang="en-US" sz="2200" b="1" dirty="0" smtClean="0">
              <a:solidFill>
                <a:schemeClr val="tx1"/>
              </a:solidFill>
              <a:cs typeface="Times New Roman" pitchFamily="18" charset="0"/>
            </a:endParaRPr>
          </a:p>
          <a:p>
            <a:pPr lvl="1"/>
            <a:endParaRPr lang="en-US" sz="2200" b="1" dirty="0" smtClean="0">
              <a:solidFill>
                <a:srgbClr val="C00000"/>
              </a:solidFill>
              <a:cs typeface="Times New Roman" pitchFamily="18" charset="0"/>
            </a:endParaRPr>
          </a:p>
          <a:p>
            <a:pPr>
              <a:buFont typeface="Arial" pitchFamily="34" charset="0"/>
              <a:buNone/>
            </a:pPr>
            <a:endParaRPr lang="en-US" b="1" dirty="0" smtClean="0">
              <a:cs typeface="Times New Roman" pitchFamily="18" charset="0"/>
            </a:endParaRPr>
          </a:p>
        </p:txBody>
      </p:sp>
    </p:spTree>
    <p:extLst>
      <p:ext uri="{BB962C8B-B14F-4D97-AF65-F5344CB8AC3E}">
        <p14:creationId xmlns:p14="http://schemas.microsoft.com/office/powerpoint/2010/main" val="98222303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5">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5">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5">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Rectangle 3"/>
          <p:cNvSpPr txBox="1">
            <a:spLocks noChangeArrowheads="1"/>
          </p:cNvSpPr>
          <p:nvPr/>
        </p:nvSpPr>
        <p:spPr>
          <a:xfrm>
            <a:off x="457200" y="457200"/>
            <a:ext cx="8229600" cy="60960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Cambria" pitchFamily="18"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lumMod val="75000"/>
                    <a:lumOff val="25000"/>
                  </a:schemeClr>
                </a:solidFill>
                <a:latin typeface="Cambria" pitchFamily="18"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ambria" pitchFamily="18"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ambria" pitchFamily="18"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ambria" pitchFamily="18"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2"/>
            <a:endParaRPr lang="en-US" sz="900" b="1" dirty="0" smtClean="0">
              <a:solidFill>
                <a:srgbClr val="C00000"/>
              </a:solidFill>
            </a:endParaRPr>
          </a:p>
          <a:p>
            <a:pPr marL="457200" lvl="1" indent="0">
              <a:buNone/>
            </a:pPr>
            <a:r>
              <a:rPr lang="en-US" b="1" dirty="0" smtClean="0">
                <a:solidFill>
                  <a:schemeClr val="tx1"/>
                </a:solidFill>
              </a:rPr>
              <a:t>But, </a:t>
            </a:r>
          </a:p>
          <a:p>
            <a:pPr marL="457200" lvl="1" indent="0">
              <a:buNone/>
            </a:pPr>
            <a:endParaRPr lang="en-US" b="1" dirty="0" smtClean="0">
              <a:solidFill>
                <a:schemeClr val="tx1"/>
              </a:solidFill>
            </a:endParaRPr>
          </a:p>
          <a:p>
            <a:pPr marL="457200" lvl="1" indent="0">
              <a:buNone/>
            </a:pPr>
            <a:r>
              <a:rPr lang="en-US" b="1" dirty="0">
                <a:solidFill>
                  <a:schemeClr val="tx1"/>
                </a:solidFill>
              </a:rPr>
              <a:t>	</a:t>
            </a:r>
            <a:r>
              <a:rPr lang="en-US" b="1" dirty="0" smtClean="0">
                <a:solidFill>
                  <a:schemeClr val="tx1"/>
                </a:solidFill>
              </a:rPr>
              <a:t>most people, </a:t>
            </a:r>
          </a:p>
          <a:p>
            <a:pPr marL="457200" lvl="1" indent="0">
              <a:buNone/>
            </a:pPr>
            <a:endParaRPr lang="en-US" b="1" dirty="0" smtClean="0">
              <a:solidFill>
                <a:schemeClr val="tx1"/>
              </a:solidFill>
            </a:endParaRPr>
          </a:p>
          <a:p>
            <a:pPr marL="457200" lvl="1" indent="0">
              <a:buNone/>
            </a:pPr>
            <a:r>
              <a:rPr lang="en-US" b="1" dirty="0">
                <a:solidFill>
                  <a:schemeClr val="tx1"/>
                </a:solidFill>
              </a:rPr>
              <a:t>	</a:t>
            </a:r>
            <a:r>
              <a:rPr lang="en-US" b="1" dirty="0" smtClean="0">
                <a:solidFill>
                  <a:schemeClr val="tx1"/>
                </a:solidFill>
              </a:rPr>
              <a:t>	including most practicing behavior 		analysts who work with children with 		autism </a:t>
            </a:r>
          </a:p>
          <a:p>
            <a:pPr marL="457200" lvl="1" indent="0">
              <a:buNone/>
            </a:pPr>
            <a:endParaRPr lang="en-US" b="1" dirty="0">
              <a:solidFill>
                <a:schemeClr val="tx1"/>
              </a:solidFill>
            </a:endParaRPr>
          </a:p>
          <a:p>
            <a:pPr marL="457200" lvl="1" indent="0">
              <a:buNone/>
            </a:pPr>
            <a:r>
              <a:rPr lang="en-US" b="1" dirty="0" smtClean="0">
                <a:solidFill>
                  <a:schemeClr val="tx1"/>
                </a:solidFill>
              </a:rPr>
              <a:t>		have shied away from conducting </a:t>
            </a:r>
          </a:p>
          <a:p>
            <a:pPr marL="457200" lvl="1" indent="0">
              <a:buNone/>
            </a:pPr>
            <a:r>
              <a:rPr lang="en-US" b="1" dirty="0">
                <a:solidFill>
                  <a:schemeClr val="tx1"/>
                </a:solidFill>
              </a:rPr>
              <a:t>	</a:t>
            </a:r>
            <a:r>
              <a:rPr lang="en-US" b="1" dirty="0" smtClean="0">
                <a:solidFill>
                  <a:schemeClr val="tx1"/>
                </a:solidFill>
              </a:rPr>
              <a:t>	functional analyses</a:t>
            </a:r>
            <a:endParaRPr lang="en-US" b="1" dirty="0" smtClean="0">
              <a:solidFill>
                <a:schemeClr val="tx1">
                  <a:lumMod val="75000"/>
                  <a:lumOff val="25000"/>
                </a:schemeClr>
              </a:solidFill>
            </a:endParaRPr>
          </a:p>
          <a:p>
            <a:pPr lvl="2"/>
            <a:endParaRPr lang="en-US" sz="2200" b="1" dirty="0" smtClean="0">
              <a:solidFill>
                <a:srgbClr val="C00000"/>
              </a:solidFill>
            </a:endParaRPr>
          </a:p>
          <a:p>
            <a:pPr marL="914400" lvl="2" indent="0">
              <a:buFont typeface="Arial" pitchFamily="34" charset="0"/>
              <a:buNone/>
            </a:pPr>
            <a:endParaRPr lang="en-US" sz="2200" b="1" dirty="0" smtClean="0">
              <a:solidFill>
                <a:srgbClr val="C00000"/>
              </a:solidFill>
            </a:endParaRPr>
          </a:p>
          <a:p>
            <a:pPr lvl="1"/>
            <a:endParaRPr lang="en-US" sz="2200" b="1" dirty="0" smtClean="0">
              <a:solidFill>
                <a:schemeClr val="tx1"/>
              </a:solidFill>
              <a:cs typeface="Times New Roman" pitchFamily="18" charset="0"/>
            </a:endParaRPr>
          </a:p>
          <a:p>
            <a:pPr lvl="1"/>
            <a:endParaRPr lang="en-US" sz="2200" b="1" dirty="0" smtClean="0">
              <a:solidFill>
                <a:srgbClr val="C00000"/>
              </a:solidFill>
              <a:cs typeface="Times New Roman" pitchFamily="18" charset="0"/>
            </a:endParaRPr>
          </a:p>
          <a:p>
            <a:pPr>
              <a:buFont typeface="Arial" pitchFamily="34" charset="0"/>
              <a:buNone/>
            </a:pPr>
            <a:endParaRPr lang="en-US" b="1" dirty="0" smtClean="0">
              <a:cs typeface="Times New Roman" pitchFamily="18" charset="0"/>
            </a:endParaRPr>
          </a:p>
        </p:txBody>
      </p:sp>
    </p:spTree>
    <p:extLst>
      <p:ext uri="{BB962C8B-B14F-4D97-AF65-F5344CB8AC3E}">
        <p14:creationId xmlns:p14="http://schemas.microsoft.com/office/powerpoint/2010/main" val="8741085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5">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5">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5">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Rectangle 3"/>
          <p:cNvSpPr txBox="1">
            <a:spLocks noChangeArrowheads="1"/>
          </p:cNvSpPr>
          <p:nvPr/>
        </p:nvSpPr>
        <p:spPr>
          <a:xfrm>
            <a:off x="457200" y="457200"/>
            <a:ext cx="8229600" cy="60960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Cambria" pitchFamily="18"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lumMod val="75000"/>
                    <a:lumOff val="25000"/>
                  </a:schemeClr>
                </a:solidFill>
                <a:latin typeface="Cambria" pitchFamily="18"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ambria" pitchFamily="18"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ambria" pitchFamily="18"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ambria" pitchFamily="18"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2"/>
            <a:endParaRPr lang="en-US" sz="900" b="1" dirty="0" smtClean="0">
              <a:solidFill>
                <a:srgbClr val="C00000"/>
              </a:solidFill>
            </a:endParaRPr>
          </a:p>
          <a:p>
            <a:pPr marL="457200" lvl="1" indent="0">
              <a:buNone/>
            </a:pPr>
            <a:r>
              <a:rPr lang="en-US" b="1" dirty="0" smtClean="0">
                <a:solidFill>
                  <a:schemeClr val="tx1"/>
                </a:solidFill>
              </a:rPr>
              <a:t>It has taken a lot of research, but there are no longer obstacles to conducting functional assessments including functional analyses</a:t>
            </a:r>
          </a:p>
          <a:p>
            <a:pPr marL="457200" lvl="1" indent="0">
              <a:buNone/>
            </a:pPr>
            <a:endParaRPr lang="en-US" sz="2400" b="1" dirty="0" smtClean="0">
              <a:solidFill>
                <a:schemeClr val="tx1"/>
              </a:solidFill>
            </a:endParaRPr>
          </a:p>
          <a:p>
            <a:pPr marL="457200" lvl="1" indent="0">
              <a:buNone/>
            </a:pPr>
            <a:r>
              <a:rPr lang="en-US" sz="2400" b="1" dirty="0">
                <a:solidFill>
                  <a:schemeClr val="tx1"/>
                </a:solidFill>
              </a:rPr>
              <a:t>	</a:t>
            </a:r>
            <a:r>
              <a:rPr lang="en-US" sz="2400" b="1" dirty="0" smtClean="0">
                <a:solidFill>
                  <a:schemeClr val="tx1"/>
                </a:solidFill>
              </a:rPr>
              <a:t> </a:t>
            </a:r>
            <a:endParaRPr lang="en-US" sz="2200" b="1" dirty="0" smtClean="0">
              <a:solidFill>
                <a:srgbClr val="C00000"/>
              </a:solidFill>
            </a:endParaRPr>
          </a:p>
          <a:p>
            <a:pPr lvl="1"/>
            <a:endParaRPr lang="en-US" sz="2200" b="1" dirty="0" smtClean="0">
              <a:solidFill>
                <a:schemeClr val="tx1"/>
              </a:solidFill>
              <a:cs typeface="Times New Roman" pitchFamily="18" charset="0"/>
            </a:endParaRPr>
          </a:p>
          <a:p>
            <a:pPr lvl="1"/>
            <a:endParaRPr lang="en-US" sz="2200" b="1" dirty="0" smtClean="0">
              <a:solidFill>
                <a:srgbClr val="C00000"/>
              </a:solidFill>
              <a:cs typeface="Times New Roman" pitchFamily="18" charset="0"/>
            </a:endParaRPr>
          </a:p>
          <a:p>
            <a:pPr>
              <a:buFont typeface="Arial" pitchFamily="34" charset="0"/>
              <a:buNone/>
            </a:pPr>
            <a:endParaRPr lang="en-US" b="1" dirty="0" smtClean="0">
              <a:cs typeface="Times New Roman" pitchFamily="18" charset="0"/>
            </a:endParaRPr>
          </a:p>
        </p:txBody>
      </p:sp>
      <p:pic>
        <p:nvPicPr>
          <p:cNvPr id="20879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7296" y="2286000"/>
            <a:ext cx="6700838" cy="140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8793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2532" y="3657598"/>
            <a:ext cx="6712268" cy="4166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1217296" y="4459069"/>
            <a:ext cx="7012304" cy="646331"/>
          </a:xfrm>
          <a:prstGeom prst="rect">
            <a:avLst/>
          </a:prstGeom>
        </p:spPr>
        <p:txBody>
          <a:bodyPr wrap="square">
            <a:spAutoFit/>
          </a:bodyPr>
          <a:lstStyle/>
          <a:p>
            <a:r>
              <a:rPr lang="en-US" i="1" dirty="0" smtClean="0">
                <a:latin typeface="Cambria" panose="02040503050406030204" pitchFamily="18" charset="0"/>
              </a:rPr>
              <a:t>Free pdf:</a:t>
            </a:r>
          </a:p>
          <a:p>
            <a:r>
              <a:rPr lang="en-US" dirty="0" smtClean="0">
                <a:latin typeface="Cambria" panose="02040503050406030204" pitchFamily="18" charset="0"/>
              </a:rPr>
              <a:t>http</a:t>
            </a:r>
            <a:r>
              <a:rPr lang="en-US" dirty="0">
                <a:latin typeface="Cambria" panose="02040503050406030204" pitchFamily="18" charset="0"/>
              </a:rPr>
              <a:t>://</a:t>
            </a:r>
            <a:r>
              <a:rPr lang="en-US" dirty="0" smtClean="0">
                <a:latin typeface="Cambria" panose="02040503050406030204" pitchFamily="18" charset="0"/>
              </a:rPr>
              <a:t>www.ncbi.nlm.nih.gov/pmc/articles/PMC3546636/pdf</a:t>
            </a:r>
            <a:endParaRPr lang="en-US" dirty="0">
              <a:latin typeface="Cambria" panose="02040503050406030204" pitchFamily="18" charset="0"/>
            </a:endParaRPr>
          </a:p>
        </p:txBody>
      </p:sp>
    </p:spTree>
    <p:extLst>
      <p:ext uri="{BB962C8B-B14F-4D97-AF65-F5344CB8AC3E}">
        <p14:creationId xmlns:p14="http://schemas.microsoft.com/office/powerpoint/2010/main" val="13830898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5">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08793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8793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04800" y="4267200"/>
            <a:ext cx="8229600" cy="2590800"/>
          </a:xfrm>
        </p:spPr>
        <p:txBody>
          <a:bodyPr>
            <a:noAutofit/>
          </a:bodyPr>
          <a:lstStyle/>
          <a:p>
            <a:pPr algn="l"/>
            <a:r>
              <a:rPr lang="en-US" sz="3200" b="1" dirty="0">
                <a:solidFill>
                  <a:srgbClr val="0070C0"/>
                </a:solidFill>
              </a:rPr>
              <a:t>Producing Meaningful Improvements in Problem Behavior of Children with Autism</a:t>
            </a:r>
            <a:br>
              <a:rPr lang="en-US" sz="3200" b="1" dirty="0">
                <a:solidFill>
                  <a:srgbClr val="0070C0"/>
                </a:solidFill>
              </a:rPr>
            </a:br>
            <a:r>
              <a:rPr lang="en-US" sz="3200" b="1" dirty="0">
                <a:solidFill>
                  <a:srgbClr val="0070C0"/>
                </a:solidFill>
              </a:rPr>
              <a:t>via Synthesized Analyses and Treatments</a:t>
            </a:r>
            <a:br>
              <a:rPr lang="en-US" sz="3200" b="1" dirty="0">
                <a:solidFill>
                  <a:srgbClr val="0070C0"/>
                </a:solidFill>
              </a:rPr>
            </a:br>
            <a:r>
              <a:rPr lang="en-US" sz="3600" b="1" dirty="0" smtClean="0">
                <a:solidFill>
                  <a:srgbClr val="0070C0"/>
                </a:solidFill>
              </a:rPr>
              <a:t/>
            </a:r>
            <a:br>
              <a:rPr lang="en-US" sz="3600" b="1" dirty="0" smtClean="0">
                <a:solidFill>
                  <a:srgbClr val="0070C0"/>
                </a:solidFill>
              </a:rPr>
            </a:br>
            <a:r>
              <a:rPr lang="en-US" sz="2400" b="1" dirty="0" smtClean="0">
                <a:solidFill>
                  <a:schemeClr val="tx1">
                    <a:lumMod val="85000"/>
                    <a:lumOff val="15000"/>
                  </a:schemeClr>
                </a:solidFill>
              </a:rPr>
              <a:t>Hanley, Jin, </a:t>
            </a:r>
            <a:r>
              <a:rPr lang="en-US" sz="2400" b="1" dirty="0" err="1" smtClean="0">
                <a:solidFill>
                  <a:schemeClr val="tx1">
                    <a:lumMod val="85000"/>
                    <a:lumOff val="15000"/>
                  </a:schemeClr>
                </a:solidFill>
              </a:rPr>
              <a:t>Vanselow</a:t>
            </a:r>
            <a:r>
              <a:rPr lang="en-US" sz="2400" b="1" dirty="0" smtClean="0">
                <a:solidFill>
                  <a:schemeClr val="tx1">
                    <a:lumMod val="85000"/>
                    <a:lumOff val="15000"/>
                  </a:schemeClr>
                </a:solidFill>
              </a:rPr>
              <a:t>, &amp; Hanratty (in press) </a:t>
            </a:r>
            <a:r>
              <a:rPr lang="en-US" sz="2400" b="1" i="1" dirty="0" smtClean="0">
                <a:solidFill>
                  <a:schemeClr val="tx1">
                    <a:lumMod val="85000"/>
                    <a:lumOff val="15000"/>
                  </a:schemeClr>
                </a:solidFill>
              </a:rPr>
              <a:t>JABA</a:t>
            </a:r>
            <a:r>
              <a:rPr lang="en-US" sz="2400" b="1" dirty="0" smtClean="0">
                <a:solidFill>
                  <a:schemeClr val="tx1">
                    <a:lumMod val="85000"/>
                    <a:lumOff val="15000"/>
                  </a:schemeClr>
                </a:solidFill>
              </a:rPr>
              <a:t/>
            </a:r>
            <a:br>
              <a:rPr lang="en-US" sz="2400" b="1" dirty="0" smtClean="0">
                <a:solidFill>
                  <a:schemeClr val="tx1">
                    <a:lumMod val="85000"/>
                    <a:lumOff val="15000"/>
                  </a:schemeClr>
                </a:solidFill>
              </a:rPr>
            </a:br>
            <a:r>
              <a:rPr lang="en-US" sz="2400" b="1" dirty="0" smtClean="0">
                <a:solidFill>
                  <a:schemeClr val="tx1">
                    <a:lumMod val="85000"/>
                    <a:lumOff val="15000"/>
                  </a:schemeClr>
                </a:solidFill>
              </a:rPr>
              <a:t/>
            </a:r>
            <a:br>
              <a:rPr lang="en-US" sz="2400" b="1" dirty="0" smtClean="0">
                <a:solidFill>
                  <a:schemeClr val="tx1">
                    <a:lumMod val="85000"/>
                    <a:lumOff val="15000"/>
                  </a:schemeClr>
                </a:solidFill>
              </a:rPr>
            </a:br>
            <a:endParaRPr lang="en-US" sz="2400" b="1" dirty="0">
              <a:solidFill>
                <a:schemeClr val="tx1">
                  <a:lumMod val="85000"/>
                  <a:lumOff val="15000"/>
                </a:schemeClr>
              </a:solidFill>
            </a:endParaRPr>
          </a:p>
        </p:txBody>
      </p:sp>
      <p:sp>
        <p:nvSpPr>
          <p:cNvPr id="3" name="Title 5"/>
          <p:cNvSpPr txBox="1">
            <a:spLocks/>
          </p:cNvSpPr>
          <p:nvPr/>
        </p:nvSpPr>
        <p:spPr>
          <a:xfrm>
            <a:off x="0" y="304800"/>
            <a:ext cx="3276600" cy="144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Cambria" pitchFamily="18" charset="0"/>
                <a:ea typeface="+mj-ea"/>
                <a:cs typeface="+mj-cs"/>
              </a:defRPr>
            </a:lvl1pPr>
          </a:lstStyle>
          <a:p>
            <a:pPr fontAlgn="base">
              <a:spcAft>
                <a:spcPct val="0"/>
              </a:spcAft>
              <a:tabLst>
                <a:tab pos="228600" algn="l"/>
              </a:tabLst>
            </a:pPr>
            <a:r>
              <a:rPr lang="en-US" sz="4000" b="1" smtClean="0">
                <a:ea typeface="Times New Roman" pitchFamily="18" charset="0"/>
                <a:cs typeface="Arial" pitchFamily="34" charset="0"/>
              </a:rPr>
              <a:t>Participants</a:t>
            </a:r>
            <a:endParaRPr lang="en-US" sz="1800" b="1" dirty="0" smtClean="0">
              <a:cs typeface="Arial" pitchFamily="34" charset="0"/>
            </a:endParaRPr>
          </a:p>
        </p:txBody>
      </p:sp>
      <p:sp>
        <p:nvSpPr>
          <p:cNvPr id="4" name="Rectangle 3"/>
          <p:cNvSpPr/>
          <p:nvPr/>
        </p:nvSpPr>
        <p:spPr>
          <a:xfrm>
            <a:off x="3733800" y="-3254827"/>
            <a:ext cx="4495800" cy="40386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5" name="Rectangle 4"/>
          <p:cNvSpPr/>
          <p:nvPr/>
        </p:nvSpPr>
        <p:spPr>
          <a:xfrm>
            <a:off x="3733800" y="-3226251"/>
            <a:ext cx="4343400" cy="40386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b="1" dirty="0"/>
          </a:p>
        </p:txBody>
      </p:sp>
      <p:pic>
        <p:nvPicPr>
          <p:cNvPr id="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52800" y="-3331027"/>
            <a:ext cx="5159375" cy="6448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3886200" y="-3055190"/>
            <a:ext cx="4343400" cy="40386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b="1" dirty="0"/>
          </a:p>
        </p:txBody>
      </p:sp>
      <p:sp>
        <p:nvSpPr>
          <p:cNvPr id="9" name="Rectangle 8"/>
          <p:cNvSpPr/>
          <p:nvPr/>
        </p:nvSpPr>
        <p:spPr>
          <a:xfrm>
            <a:off x="3886200" y="2764973"/>
            <a:ext cx="4343400" cy="3048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b="1" dirty="0"/>
          </a:p>
        </p:txBody>
      </p:sp>
    </p:spTree>
    <p:extLst>
      <p:ext uri="{BB962C8B-B14F-4D97-AF65-F5344CB8AC3E}">
        <p14:creationId xmlns:p14="http://schemas.microsoft.com/office/powerpoint/2010/main" val="5012172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P spid="8" grpId="0" animBg="1"/>
      <p:bldP spid="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053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9" name="Rectangle 2"/>
          <p:cNvSpPr>
            <a:spLocks noGrp="1" noChangeArrowheads="1"/>
          </p:cNvSpPr>
          <p:nvPr>
            <p:ph type="title"/>
          </p:nvPr>
        </p:nvSpPr>
        <p:spPr>
          <a:xfrm>
            <a:off x="304800" y="240132"/>
            <a:ext cx="8534400" cy="1055268"/>
          </a:xfrm>
        </p:spPr>
        <p:txBody>
          <a:bodyPr>
            <a:noAutofit/>
          </a:bodyPr>
          <a:lstStyle/>
          <a:p>
            <a:r>
              <a:rPr lang="en-US" sz="2800" b="1" dirty="0" smtClean="0"/>
              <a:t>Case Example: Gail, 3 years old, PDD-NOS</a:t>
            </a:r>
            <a:endParaRPr lang="en-US" sz="2800" b="1" dirty="0" smtClean="0">
              <a:solidFill>
                <a:srgbClr val="002060"/>
              </a:solidFill>
              <a:cs typeface="Times New Roman" pitchFamily="18" charset="0"/>
            </a:endParaRPr>
          </a:p>
        </p:txBody>
      </p:sp>
      <p:sp>
        <p:nvSpPr>
          <p:cNvPr id="11" name="Rectangle 3"/>
          <p:cNvSpPr>
            <a:spLocks noChangeArrowheads="1"/>
          </p:cNvSpPr>
          <p:nvPr/>
        </p:nvSpPr>
        <p:spPr bwMode="auto">
          <a:xfrm>
            <a:off x="0" y="3796466"/>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 name="Rectangle 37"/>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3" name="Rectangle 38"/>
          <p:cNvSpPr>
            <a:spLocks noChangeArrowheads="1"/>
          </p:cNvSpPr>
          <p:nvPr/>
        </p:nvSpPr>
        <p:spPr bwMode="auto">
          <a:xfrm>
            <a:off x="0" y="28670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8" name="Rectangle 17"/>
          <p:cNvSpPr/>
          <p:nvPr/>
        </p:nvSpPr>
        <p:spPr>
          <a:xfrm>
            <a:off x="152399" y="1295400"/>
            <a:ext cx="4724401" cy="48768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b="1" dirty="0"/>
          </a:p>
        </p:txBody>
      </p:sp>
      <p:sp>
        <p:nvSpPr>
          <p:cNvPr id="20" name="Content Placeholder 6"/>
          <p:cNvSpPr txBox="1">
            <a:spLocks/>
          </p:cNvSpPr>
          <p:nvPr/>
        </p:nvSpPr>
        <p:spPr>
          <a:xfrm>
            <a:off x="152399" y="1295400"/>
            <a:ext cx="4572001" cy="4190999"/>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Cambria" pitchFamily="18"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lumMod val="75000"/>
                    <a:lumOff val="25000"/>
                  </a:schemeClr>
                </a:solidFill>
                <a:latin typeface="Cambria" pitchFamily="18"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ambria" pitchFamily="18"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ambria" pitchFamily="18"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ambria" pitchFamily="18"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endParaRPr lang="en-US" sz="2000" b="1" i="1" u="sng" dirty="0" smtClean="0">
              <a:solidFill>
                <a:srgbClr val="C00000"/>
              </a:solidFill>
            </a:endParaRPr>
          </a:p>
          <a:p>
            <a:pPr marL="0" indent="0">
              <a:buFont typeface="Arial" pitchFamily="34" charset="0"/>
              <a:buNone/>
            </a:pPr>
            <a:r>
              <a:rPr lang="en-US" sz="2600" b="1" i="1" dirty="0" smtClean="0"/>
              <a:t>Interview</a:t>
            </a:r>
            <a:r>
              <a:rPr lang="en-US" sz="2600" b="1" i="1" dirty="0" smtClean="0">
                <a:solidFill>
                  <a:srgbClr val="C00000"/>
                </a:solidFill>
              </a:rPr>
              <a:t> suggested that Gail engaged in meltdowns and aggression….</a:t>
            </a:r>
          </a:p>
          <a:p>
            <a:pPr marL="0" indent="0">
              <a:buFont typeface="Arial" pitchFamily="34" charset="0"/>
              <a:buNone/>
            </a:pPr>
            <a:endParaRPr lang="en-US" sz="1300" b="1" i="1" dirty="0">
              <a:solidFill>
                <a:srgbClr val="C00000"/>
              </a:solidFill>
            </a:endParaRPr>
          </a:p>
          <a:p>
            <a:pPr marL="0" indent="0">
              <a:buFont typeface="Arial" pitchFamily="34" charset="0"/>
              <a:buNone/>
            </a:pPr>
            <a:r>
              <a:rPr lang="en-US" sz="2600" b="1" i="1" dirty="0" smtClean="0">
                <a:solidFill>
                  <a:srgbClr val="C00000"/>
                </a:solidFill>
              </a:rPr>
              <a:t>when Mom was attending to other tasks or people….</a:t>
            </a:r>
          </a:p>
          <a:p>
            <a:pPr marL="0" indent="0">
              <a:buFont typeface="Arial" pitchFamily="34" charset="0"/>
              <a:buNone/>
            </a:pPr>
            <a:endParaRPr lang="en-US" sz="1200" b="1" i="1" dirty="0" smtClean="0">
              <a:solidFill>
                <a:srgbClr val="C00000"/>
              </a:solidFill>
            </a:endParaRPr>
          </a:p>
          <a:p>
            <a:pPr marL="0" indent="0">
              <a:buFont typeface="Arial" pitchFamily="34" charset="0"/>
              <a:buNone/>
            </a:pPr>
            <a:r>
              <a:rPr lang="en-US" sz="2600" b="1" i="1" dirty="0" smtClean="0">
                <a:solidFill>
                  <a:srgbClr val="C00000"/>
                </a:solidFill>
              </a:rPr>
              <a:t>in order to gain Mom’s undivided attention and to have Mom play with her and her most preferred toys.</a:t>
            </a:r>
            <a:endParaRPr lang="en-US" sz="2600" dirty="0" smtClean="0"/>
          </a:p>
        </p:txBody>
      </p:sp>
    </p:spTree>
    <p:extLst>
      <p:ext uri="{BB962C8B-B14F-4D97-AF65-F5344CB8AC3E}">
        <p14:creationId xmlns:p14="http://schemas.microsoft.com/office/powerpoint/2010/main" val="569998395"/>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2934873" y="304800"/>
            <a:ext cx="3469106" cy="1292662"/>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n-US" sz="2400" b="1" dirty="0" smtClean="0">
                <a:latin typeface="Cambria" pitchFamily="18" charset="0"/>
              </a:rPr>
              <a:t>Functional Analysis</a:t>
            </a:r>
            <a:endParaRPr lang="en-US" sz="2400" b="1" dirty="0" smtClean="0">
              <a:solidFill>
                <a:srgbClr val="C00000"/>
              </a:solidFill>
              <a:latin typeface="Cambria" pitchFamily="18" charset="0"/>
            </a:endParaRPr>
          </a:p>
          <a:p>
            <a:pPr algn="ctr"/>
            <a:r>
              <a:rPr lang="en-US" b="1" dirty="0" smtClean="0">
                <a:solidFill>
                  <a:srgbClr val="0070C0"/>
                </a:solidFill>
                <a:latin typeface="Cambria" pitchFamily="18" charset="0"/>
              </a:rPr>
              <a:t>Systematic observation within two different and carefully designed contexts</a:t>
            </a:r>
            <a:endParaRPr lang="en-US" b="1" dirty="0">
              <a:solidFill>
                <a:srgbClr val="0070C0"/>
              </a:solidFill>
              <a:latin typeface="Cambria" pitchFamily="18" charset="0"/>
            </a:endParaRPr>
          </a:p>
        </p:txBody>
      </p:sp>
      <p:sp>
        <p:nvSpPr>
          <p:cNvPr id="14" name="Rectangle 3"/>
          <p:cNvSpPr txBox="1">
            <a:spLocks noChangeArrowheads="1"/>
          </p:cNvSpPr>
          <p:nvPr/>
        </p:nvSpPr>
        <p:spPr>
          <a:xfrm>
            <a:off x="304800" y="1676400"/>
            <a:ext cx="8686800" cy="4419600"/>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Cambria" pitchFamily="18"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lumMod val="75000"/>
                    <a:lumOff val="25000"/>
                  </a:schemeClr>
                </a:solidFill>
                <a:latin typeface="Cambria" pitchFamily="18"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ambria" pitchFamily="18"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ambria" pitchFamily="18"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ambria" pitchFamily="18"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2"/>
            <a:endParaRPr lang="en-US" sz="900" b="1" dirty="0" smtClean="0">
              <a:solidFill>
                <a:srgbClr val="C00000"/>
              </a:solidFill>
            </a:endParaRPr>
          </a:p>
          <a:p>
            <a:pPr marL="971550" lvl="1" indent="-514350">
              <a:lnSpc>
                <a:spcPct val="110000"/>
              </a:lnSpc>
              <a:spcBef>
                <a:spcPts val="0"/>
              </a:spcBef>
              <a:buAutoNum type="arabicParenR"/>
            </a:pPr>
            <a:r>
              <a:rPr lang="en-US" sz="2600" b="1" dirty="0" smtClean="0">
                <a:solidFill>
                  <a:schemeClr val="tx1"/>
                </a:solidFill>
              </a:rPr>
              <a:t>a period of time in which the variables thought to be responsible for problem behavior are </a:t>
            </a:r>
            <a:r>
              <a:rPr lang="en-US" sz="2600" b="1" i="1" u="sng" dirty="0" smtClean="0">
                <a:solidFill>
                  <a:schemeClr val="tx1"/>
                </a:solidFill>
              </a:rPr>
              <a:t>arranged</a:t>
            </a:r>
          </a:p>
          <a:p>
            <a:pPr marL="971550" lvl="1" indent="-514350">
              <a:lnSpc>
                <a:spcPct val="110000"/>
              </a:lnSpc>
              <a:spcBef>
                <a:spcPts val="0"/>
              </a:spcBef>
              <a:buAutoNum type="arabicParenR"/>
            </a:pPr>
            <a:endParaRPr lang="en-US" sz="900" b="1" i="1" u="sng" dirty="0" smtClean="0">
              <a:solidFill>
                <a:schemeClr val="tx1"/>
              </a:solidFill>
            </a:endParaRPr>
          </a:p>
          <a:p>
            <a:pPr marL="457200" lvl="1" indent="0">
              <a:lnSpc>
                <a:spcPct val="110000"/>
              </a:lnSpc>
              <a:spcBef>
                <a:spcPts val="0"/>
              </a:spcBef>
              <a:buNone/>
            </a:pPr>
            <a:r>
              <a:rPr lang="en-US" sz="2600" b="1" dirty="0">
                <a:solidFill>
                  <a:schemeClr val="tx1"/>
                </a:solidFill>
              </a:rPr>
              <a:t>	</a:t>
            </a:r>
            <a:r>
              <a:rPr lang="en-US" sz="2600" b="1" dirty="0" smtClean="0">
                <a:solidFill>
                  <a:srgbClr val="0070C0"/>
                </a:solidFill>
              </a:rPr>
              <a:t>-the outcomes that matter are called reinforcers</a:t>
            </a:r>
          </a:p>
          <a:p>
            <a:pPr marL="457200" lvl="1" indent="0">
              <a:lnSpc>
                <a:spcPct val="110000"/>
              </a:lnSpc>
              <a:spcBef>
                <a:spcPts val="0"/>
              </a:spcBef>
              <a:buNone/>
            </a:pPr>
            <a:endParaRPr lang="en-US" sz="900" b="1" dirty="0" smtClean="0">
              <a:solidFill>
                <a:srgbClr val="0070C0"/>
              </a:solidFill>
            </a:endParaRPr>
          </a:p>
          <a:p>
            <a:pPr marL="857250" lvl="2" indent="0">
              <a:lnSpc>
                <a:spcPct val="110000"/>
              </a:lnSpc>
              <a:spcBef>
                <a:spcPts val="0"/>
              </a:spcBef>
              <a:buNone/>
            </a:pPr>
            <a:r>
              <a:rPr lang="en-US" sz="2600" b="1" dirty="0">
                <a:solidFill>
                  <a:srgbClr val="0070C0"/>
                </a:solidFill>
              </a:rPr>
              <a:t>	</a:t>
            </a:r>
            <a:r>
              <a:rPr lang="en-US" sz="2600" b="1" dirty="0" smtClean="0">
                <a:solidFill>
                  <a:srgbClr val="0070C0"/>
                </a:solidFill>
              </a:rPr>
              <a:t>-the presumed reinforcers  are withheld until problem behavior occurs and then they are delivered for a short period of time</a:t>
            </a:r>
          </a:p>
          <a:p>
            <a:pPr marL="457200" lvl="1" indent="0">
              <a:lnSpc>
                <a:spcPct val="110000"/>
              </a:lnSpc>
              <a:spcBef>
                <a:spcPts val="0"/>
              </a:spcBef>
              <a:buNone/>
            </a:pPr>
            <a:endParaRPr lang="en-US" sz="2600" b="1" dirty="0">
              <a:solidFill>
                <a:srgbClr val="00B0F0"/>
              </a:solidFill>
            </a:endParaRPr>
          </a:p>
          <a:p>
            <a:pPr marL="855663" lvl="1" indent="-398463">
              <a:lnSpc>
                <a:spcPct val="110000"/>
              </a:lnSpc>
              <a:spcBef>
                <a:spcPts val="0"/>
              </a:spcBef>
              <a:buNone/>
            </a:pPr>
            <a:r>
              <a:rPr lang="en-US" sz="2600" b="1" dirty="0" smtClean="0">
                <a:solidFill>
                  <a:schemeClr val="tx1"/>
                </a:solidFill>
              </a:rPr>
              <a:t>This is called the </a:t>
            </a:r>
            <a:r>
              <a:rPr lang="en-US" sz="2600" b="1" i="1" dirty="0" smtClean="0">
                <a:solidFill>
                  <a:schemeClr val="tx1"/>
                </a:solidFill>
              </a:rPr>
              <a:t>Test</a:t>
            </a:r>
            <a:r>
              <a:rPr lang="en-US" sz="2600" b="1" dirty="0" smtClean="0">
                <a:solidFill>
                  <a:schemeClr val="tx1"/>
                </a:solidFill>
              </a:rPr>
              <a:t> condition</a:t>
            </a:r>
            <a:endParaRPr lang="en-US" sz="1800" b="1" dirty="0">
              <a:solidFill>
                <a:srgbClr val="00B0F0"/>
              </a:solidFill>
            </a:endParaRPr>
          </a:p>
          <a:p>
            <a:pPr marL="457200" lvl="1" indent="0">
              <a:buNone/>
            </a:pPr>
            <a:endParaRPr lang="en-US" sz="1800" b="1" dirty="0" smtClean="0">
              <a:solidFill>
                <a:srgbClr val="00B0F0"/>
              </a:solidFill>
            </a:endParaRPr>
          </a:p>
          <a:p>
            <a:pPr lvl="2"/>
            <a:endParaRPr lang="en-US" sz="2200" b="1" dirty="0" smtClean="0">
              <a:solidFill>
                <a:srgbClr val="C00000"/>
              </a:solidFill>
            </a:endParaRPr>
          </a:p>
          <a:p>
            <a:pPr marL="914400" lvl="2" indent="0">
              <a:buFont typeface="Arial" pitchFamily="34" charset="0"/>
              <a:buNone/>
            </a:pPr>
            <a:endParaRPr lang="en-US" sz="2200" b="1" dirty="0" smtClean="0">
              <a:solidFill>
                <a:srgbClr val="C00000"/>
              </a:solidFill>
            </a:endParaRPr>
          </a:p>
          <a:p>
            <a:pPr lvl="1"/>
            <a:endParaRPr lang="en-US" sz="2200" b="1" dirty="0" smtClean="0">
              <a:solidFill>
                <a:schemeClr val="tx1"/>
              </a:solidFill>
              <a:cs typeface="Times New Roman" pitchFamily="18" charset="0"/>
            </a:endParaRPr>
          </a:p>
          <a:p>
            <a:pPr lvl="1"/>
            <a:endParaRPr lang="en-US" sz="2200" b="1" dirty="0" smtClean="0">
              <a:solidFill>
                <a:srgbClr val="C00000"/>
              </a:solidFill>
              <a:cs typeface="Times New Roman" pitchFamily="18" charset="0"/>
            </a:endParaRPr>
          </a:p>
          <a:p>
            <a:pPr>
              <a:buFont typeface="Arial" pitchFamily="34" charset="0"/>
              <a:buNone/>
            </a:pPr>
            <a:endParaRPr lang="en-US" b="1" dirty="0" smtClean="0">
              <a:cs typeface="Times New Roman" pitchFamily="18" charset="0"/>
            </a:endParaRPr>
          </a:p>
        </p:txBody>
      </p:sp>
    </p:spTree>
    <p:extLst>
      <p:ext uri="{BB962C8B-B14F-4D97-AF65-F5344CB8AC3E}">
        <p14:creationId xmlns:p14="http://schemas.microsoft.com/office/powerpoint/2010/main" val="3781019870"/>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053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9" name="Rectangle 2"/>
          <p:cNvSpPr>
            <a:spLocks noGrp="1" noChangeArrowheads="1"/>
          </p:cNvSpPr>
          <p:nvPr>
            <p:ph type="title"/>
          </p:nvPr>
        </p:nvSpPr>
        <p:spPr>
          <a:xfrm>
            <a:off x="304800" y="240132"/>
            <a:ext cx="8534400" cy="1055268"/>
          </a:xfrm>
        </p:spPr>
        <p:txBody>
          <a:bodyPr>
            <a:noAutofit/>
          </a:bodyPr>
          <a:lstStyle/>
          <a:p>
            <a:r>
              <a:rPr lang="en-US" sz="2800" b="1" dirty="0" smtClean="0"/>
              <a:t>Case Example: Gail, 3 years old, PDD-NOS</a:t>
            </a:r>
            <a:endParaRPr lang="en-US" sz="2800" b="1" dirty="0" smtClean="0">
              <a:solidFill>
                <a:srgbClr val="002060"/>
              </a:solidFill>
              <a:cs typeface="Times New Roman" pitchFamily="18" charset="0"/>
            </a:endParaRPr>
          </a:p>
        </p:txBody>
      </p:sp>
      <p:sp>
        <p:nvSpPr>
          <p:cNvPr id="11" name="Rectangle 3"/>
          <p:cNvSpPr>
            <a:spLocks noChangeArrowheads="1"/>
          </p:cNvSpPr>
          <p:nvPr/>
        </p:nvSpPr>
        <p:spPr bwMode="auto">
          <a:xfrm>
            <a:off x="0" y="3796466"/>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 name="Rectangle 37"/>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3" name="Rectangle 38"/>
          <p:cNvSpPr>
            <a:spLocks noChangeArrowheads="1"/>
          </p:cNvSpPr>
          <p:nvPr/>
        </p:nvSpPr>
        <p:spPr bwMode="auto">
          <a:xfrm>
            <a:off x="0" y="28670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8" name="Rectangle 17"/>
          <p:cNvSpPr/>
          <p:nvPr/>
        </p:nvSpPr>
        <p:spPr>
          <a:xfrm>
            <a:off x="152399" y="1143000"/>
            <a:ext cx="8839201" cy="48768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b="1" dirty="0"/>
          </a:p>
        </p:txBody>
      </p:sp>
      <p:sp>
        <p:nvSpPr>
          <p:cNvPr id="20" name="Content Placeholder 6"/>
          <p:cNvSpPr txBox="1">
            <a:spLocks/>
          </p:cNvSpPr>
          <p:nvPr/>
        </p:nvSpPr>
        <p:spPr>
          <a:xfrm>
            <a:off x="152399" y="914400"/>
            <a:ext cx="4572001" cy="419099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Cambria" pitchFamily="18"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lumMod val="75000"/>
                    <a:lumOff val="25000"/>
                  </a:schemeClr>
                </a:solidFill>
                <a:latin typeface="Cambria" pitchFamily="18"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ambria" pitchFamily="18"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ambria" pitchFamily="18"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ambria" pitchFamily="18"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endParaRPr lang="en-US" sz="2000" b="1" i="1" u="sng" dirty="0" smtClean="0">
              <a:solidFill>
                <a:srgbClr val="C00000"/>
              </a:solidFill>
            </a:endParaRPr>
          </a:p>
          <a:p>
            <a:pPr marL="0" indent="0">
              <a:buFont typeface="Arial" pitchFamily="34" charset="0"/>
              <a:buNone/>
            </a:pPr>
            <a:r>
              <a:rPr lang="en-US" sz="2600" b="1" i="1" dirty="0" smtClean="0"/>
              <a:t>Test: </a:t>
            </a:r>
            <a:r>
              <a:rPr lang="en-US" sz="2600" b="1" i="1" dirty="0" smtClean="0">
                <a:solidFill>
                  <a:srgbClr val="C00000"/>
                </a:solidFill>
              </a:rPr>
              <a:t>Mom attends to other tasks and people….</a:t>
            </a:r>
          </a:p>
          <a:p>
            <a:pPr marL="0" indent="0">
              <a:buFont typeface="Arial" pitchFamily="34" charset="0"/>
              <a:buNone/>
            </a:pPr>
            <a:endParaRPr lang="en-US" sz="1200" b="1" i="1" dirty="0" smtClean="0">
              <a:solidFill>
                <a:srgbClr val="C00000"/>
              </a:solidFill>
            </a:endParaRPr>
          </a:p>
          <a:p>
            <a:pPr marL="0" indent="0">
              <a:buFont typeface="Arial" pitchFamily="34" charset="0"/>
              <a:buNone/>
            </a:pPr>
            <a:r>
              <a:rPr lang="en-US" sz="2600" b="1" i="1" dirty="0" smtClean="0">
                <a:solidFill>
                  <a:srgbClr val="C00000"/>
                </a:solidFill>
              </a:rPr>
              <a:t>As soon as </a:t>
            </a:r>
            <a:r>
              <a:rPr lang="en-US" sz="2600" b="1" i="1" dirty="0">
                <a:solidFill>
                  <a:srgbClr val="C00000"/>
                </a:solidFill>
              </a:rPr>
              <a:t>G</a:t>
            </a:r>
            <a:r>
              <a:rPr lang="en-US" sz="2600" b="1" i="1" dirty="0" smtClean="0">
                <a:solidFill>
                  <a:srgbClr val="C00000"/>
                </a:solidFill>
              </a:rPr>
              <a:t>ail engaged in any problem behavior, Mom directs her undivided attention to Gail while  interacting with her and her most preferred toys.</a:t>
            </a:r>
            <a:endParaRPr lang="en-US" sz="2600" dirty="0" smtClean="0"/>
          </a:p>
        </p:txBody>
      </p:sp>
      <p:pic>
        <p:nvPicPr>
          <p:cNvPr id="21"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76800" y="1132804"/>
            <a:ext cx="3845916" cy="42773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p:cNvSpPr/>
          <p:nvPr/>
        </p:nvSpPr>
        <p:spPr>
          <a:xfrm>
            <a:off x="5562600" y="4410528"/>
            <a:ext cx="2743200" cy="2667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b="1" dirty="0"/>
          </a:p>
        </p:txBody>
      </p:sp>
      <p:sp>
        <p:nvSpPr>
          <p:cNvPr id="12" name="Rectangle 11"/>
          <p:cNvSpPr/>
          <p:nvPr/>
        </p:nvSpPr>
        <p:spPr>
          <a:xfrm>
            <a:off x="6814458" y="1752600"/>
            <a:ext cx="896256" cy="13335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b="1" dirty="0"/>
          </a:p>
        </p:txBody>
      </p:sp>
      <p:sp>
        <p:nvSpPr>
          <p:cNvPr id="13" name="Content Placeholder 6"/>
          <p:cNvSpPr txBox="1">
            <a:spLocks/>
          </p:cNvSpPr>
          <p:nvPr/>
        </p:nvSpPr>
        <p:spPr>
          <a:xfrm>
            <a:off x="228600" y="5366652"/>
            <a:ext cx="6400800" cy="9144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Cambria" pitchFamily="18"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lumMod val="75000"/>
                    <a:lumOff val="25000"/>
                  </a:schemeClr>
                </a:solidFill>
                <a:latin typeface="Cambria" pitchFamily="18"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ambria" pitchFamily="18"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ambria" pitchFamily="18"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ambria" pitchFamily="18"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800" b="1" i="1" dirty="0" smtClean="0"/>
              <a:t>In the test, </a:t>
            </a:r>
            <a:r>
              <a:rPr lang="en-US" sz="1800" b="1" i="1" dirty="0"/>
              <a:t>w</a:t>
            </a:r>
            <a:r>
              <a:rPr lang="en-US" sz="1800" b="1" i="1" dirty="0" smtClean="0"/>
              <a:t>e are emulating the conditions Mom described as being associated with Gail’s problem behavior.</a:t>
            </a:r>
            <a:endParaRPr lang="en-US" sz="1800" dirty="0" smtClean="0"/>
          </a:p>
        </p:txBody>
      </p:sp>
    </p:spTree>
    <p:extLst>
      <p:ext uri="{BB962C8B-B14F-4D97-AF65-F5344CB8AC3E}">
        <p14:creationId xmlns:p14="http://schemas.microsoft.com/office/powerpoint/2010/main" val="33289819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2934873" y="304800"/>
            <a:ext cx="3469106" cy="1292662"/>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n-US" sz="2400" b="1" dirty="0" smtClean="0">
                <a:latin typeface="Cambria" pitchFamily="18" charset="0"/>
              </a:rPr>
              <a:t>Functional Analysis</a:t>
            </a:r>
            <a:endParaRPr lang="en-US" sz="2400" b="1" dirty="0" smtClean="0">
              <a:solidFill>
                <a:srgbClr val="C00000"/>
              </a:solidFill>
              <a:latin typeface="Cambria" pitchFamily="18" charset="0"/>
            </a:endParaRPr>
          </a:p>
          <a:p>
            <a:pPr algn="ctr"/>
            <a:r>
              <a:rPr lang="en-US" b="1" dirty="0" smtClean="0">
                <a:solidFill>
                  <a:srgbClr val="0070C0"/>
                </a:solidFill>
                <a:latin typeface="Cambria" pitchFamily="18" charset="0"/>
              </a:rPr>
              <a:t>Systematic observation within two different and carefully designed contexts</a:t>
            </a:r>
            <a:endParaRPr lang="en-US" b="1" dirty="0">
              <a:solidFill>
                <a:srgbClr val="0070C0"/>
              </a:solidFill>
              <a:latin typeface="Cambria" pitchFamily="18" charset="0"/>
            </a:endParaRPr>
          </a:p>
        </p:txBody>
      </p:sp>
      <p:sp>
        <p:nvSpPr>
          <p:cNvPr id="14" name="Rectangle 3"/>
          <p:cNvSpPr txBox="1">
            <a:spLocks noChangeArrowheads="1"/>
          </p:cNvSpPr>
          <p:nvPr/>
        </p:nvSpPr>
        <p:spPr>
          <a:xfrm>
            <a:off x="304800" y="1676400"/>
            <a:ext cx="8686800" cy="4419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Cambria" pitchFamily="18"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lumMod val="75000"/>
                    <a:lumOff val="25000"/>
                  </a:schemeClr>
                </a:solidFill>
                <a:latin typeface="Cambria" pitchFamily="18"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ambria" pitchFamily="18"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ambria" pitchFamily="18"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ambria" pitchFamily="18"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2"/>
            <a:endParaRPr lang="en-US" sz="900" b="1" dirty="0" smtClean="0">
              <a:solidFill>
                <a:srgbClr val="C00000"/>
              </a:solidFill>
            </a:endParaRPr>
          </a:p>
          <a:p>
            <a:pPr marL="971550" lvl="1" indent="-514350">
              <a:lnSpc>
                <a:spcPct val="110000"/>
              </a:lnSpc>
              <a:spcBef>
                <a:spcPts val="0"/>
              </a:spcBef>
              <a:buAutoNum type="arabicParenR"/>
            </a:pPr>
            <a:endParaRPr lang="en-US" sz="2600" b="1" dirty="0" smtClean="0">
              <a:solidFill>
                <a:schemeClr val="tx1"/>
              </a:solidFill>
            </a:endParaRPr>
          </a:p>
          <a:p>
            <a:pPr marL="457200" lvl="1" indent="0">
              <a:lnSpc>
                <a:spcPct val="110000"/>
              </a:lnSpc>
              <a:spcBef>
                <a:spcPts val="0"/>
              </a:spcBef>
              <a:buNone/>
            </a:pPr>
            <a:endParaRPr lang="en-US" sz="2600" b="1" dirty="0">
              <a:solidFill>
                <a:schemeClr val="tx1"/>
              </a:solidFill>
            </a:endParaRPr>
          </a:p>
          <a:p>
            <a:pPr marL="457200" lvl="1" indent="0">
              <a:lnSpc>
                <a:spcPct val="110000"/>
              </a:lnSpc>
              <a:spcBef>
                <a:spcPts val="0"/>
              </a:spcBef>
              <a:buNone/>
            </a:pPr>
            <a:endParaRPr lang="en-US" sz="2600" b="1" dirty="0" smtClean="0">
              <a:solidFill>
                <a:schemeClr val="tx1"/>
              </a:solidFill>
            </a:endParaRPr>
          </a:p>
          <a:p>
            <a:pPr marL="457200" lvl="1" indent="0">
              <a:lnSpc>
                <a:spcPct val="110000"/>
              </a:lnSpc>
              <a:spcBef>
                <a:spcPts val="0"/>
              </a:spcBef>
              <a:buNone/>
            </a:pPr>
            <a:endParaRPr lang="en-US" sz="2600" b="1" dirty="0">
              <a:solidFill>
                <a:srgbClr val="00B0F0"/>
              </a:solidFill>
            </a:endParaRPr>
          </a:p>
          <a:p>
            <a:pPr marL="855663" lvl="1" indent="-398463">
              <a:lnSpc>
                <a:spcPct val="110000"/>
              </a:lnSpc>
              <a:spcBef>
                <a:spcPts val="0"/>
              </a:spcBef>
              <a:buNone/>
            </a:pPr>
            <a:r>
              <a:rPr lang="en-US" sz="2600" b="1" dirty="0" smtClean="0">
                <a:solidFill>
                  <a:schemeClr val="tx1"/>
                </a:solidFill>
              </a:rPr>
              <a:t>2) </a:t>
            </a:r>
            <a:r>
              <a:rPr lang="en-US" sz="2600" b="1" dirty="0">
                <a:solidFill>
                  <a:schemeClr val="tx1"/>
                </a:solidFill>
              </a:rPr>
              <a:t>a period of time in which the variables thought to be responsible for problem behavior are </a:t>
            </a:r>
            <a:r>
              <a:rPr lang="en-US" sz="2600" b="1" i="1" u="sng" dirty="0" smtClean="0">
                <a:solidFill>
                  <a:schemeClr val="tx1"/>
                </a:solidFill>
              </a:rPr>
              <a:t>removed</a:t>
            </a:r>
          </a:p>
          <a:p>
            <a:pPr marL="855663" lvl="1" indent="-398463">
              <a:lnSpc>
                <a:spcPct val="110000"/>
              </a:lnSpc>
              <a:spcBef>
                <a:spcPts val="0"/>
              </a:spcBef>
              <a:buNone/>
            </a:pPr>
            <a:endParaRPr lang="en-US" sz="900" b="1" i="1" u="sng" dirty="0" smtClean="0">
              <a:solidFill>
                <a:schemeClr val="tx1"/>
              </a:solidFill>
            </a:endParaRPr>
          </a:p>
          <a:p>
            <a:pPr marL="857250" lvl="2" indent="0">
              <a:lnSpc>
                <a:spcPct val="110000"/>
              </a:lnSpc>
              <a:spcBef>
                <a:spcPts val="0"/>
              </a:spcBef>
              <a:buNone/>
            </a:pPr>
            <a:r>
              <a:rPr lang="en-US" sz="2200" b="1" dirty="0" smtClean="0">
                <a:solidFill>
                  <a:srgbClr val="0070C0"/>
                </a:solidFill>
              </a:rPr>
              <a:t>-the presumed reinforcers  </a:t>
            </a:r>
            <a:r>
              <a:rPr lang="en-US" sz="2200" b="1" dirty="0">
                <a:solidFill>
                  <a:srgbClr val="0070C0"/>
                </a:solidFill>
              </a:rPr>
              <a:t>are </a:t>
            </a:r>
            <a:r>
              <a:rPr lang="en-US" sz="2200" b="1" dirty="0" smtClean="0">
                <a:solidFill>
                  <a:srgbClr val="0070C0"/>
                </a:solidFill>
              </a:rPr>
              <a:t>provided the entire time</a:t>
            </a:r>
            <a:endParaRPr lang="en-US" sz="2200" b="1" dirty="0">
              <a:solidFill>
                <a:srgbClr val="0070C0"/>
              </a:solidFill>
            </a:endParaRPr>
          </a:p>
          <a:p>
            <a:pPr marL="855663" lvl="1" indent="-398463">
              <a:lnSpc>
                <a:spcPct val="110000"/>
              </a:lnSpc>
              <a:spcBef>
                <a:spcPts val="0"/>
              </a:spcBef>
              <a:buNone/>
            </a:pPr>
            <a:endParaRPr lang="en-US" sz="2600" b="1" dirty="0" smtClean="0">
              <a:solidFill>
                <a:schemeClr val="tx1"/>
              </a:solidFill>
            </a:endParaRPr>
          </a:p>
          <a:p>
            <a:pPr marL="855663" lvl="1" indent="-398463">
              <a:lnSpc>
                <a:spcPct val="110000"/>
              </a:lnSpc>
              <a:spcBef>
                <a:spcPts val="0"/>
              </a:spcBef>
              <a:buNone/>
            </a:pPr>
            <a:r>
              <a:rPr lang="en-US" sz="2600" b="1" dirty="0" smtClean="0">
                <a:solidFill>
                  <a:schemeClr val="tx1"/>
                </a:solidFill>
              </a:rPr>
              <a:t>This </a:t>
            </a:r>
            <a:r>
              <a:rPr lang="en-US" sz="2600" b="1" dirty="0">
                <a:solidFill>
                  <a:schemeClr val="tx1"/>
                </a:solidFill>
              </a:rPr>
              <a:t>is called the </a:t>
            </a:r>
            <a:r>
              <a:rPr lang="en-US" sz="2600" b="1" i="1" dirty="0" smtClean="0">
                <a:solidFill>
                  <a:schemeClr val="tx1"/>
                </a:solidFill>
              </a:rPr>
              <a:t>Control</a:t>
            </a:r>
            <a:r>
              <a:rPr lang="en-US" sz="2600" b="1" dirty="0" smtClean="0">
                <a:solidFill>
                  <a:schemeClr val="tx1"/>
                </a:solidFill>
              </a:rPr>
              <a:t> </a:t>
            </a:r>
            <a:r>
              <a:rPr lang="en-US" sz="2600" b="1" dirty="0">
                <a:solidFill>
                  <a:schemeClr val="tx1"/>
                </a:solidFill>
              </a:rPr>
              <a:t>condition</a:t>
            </a:r>
            <a:endParaRPr lang="en-US" sz="1800" b="1" dirty="0">
              <a:solidFill>
                <a:srgbClr val="00B0F0"/>
              </a:solidFill>
            </a:endParaRPr>
          </a:p>
          <a:p>
            <a:pPr marL="457200" lvl="1" indent="0">
              <a:buNone/>
            </a:pPr>
            <a:endParaRPr lang="en-US" sz="1800" b="1" dirty="0">
              <a:solidFill>
                <a:srgbClr val="00B0F0"/>
              </a:solidFill>
            </a:endParaRPr>
          </a:p>
          <a:p>
            <a:pPr marL="457200" lvl="1" indent="0">
              <a:lnSpc>
                <a:spcPct val="110000"/>
              </a:lnSpc>
              <a:spcBef>
                <a:spcPts val="0"/>
              </a:spcBef>
              <a:buNone/>
            </a:pPr>
            <a:endParaRPr lang="en-US" sz="2600" b="1" dirty="0">
              <a:solidFill>
                <a:srgbClr val="00B0F0"/>
              </a:solidFill>
            </a:endParaRPr>
          </a:p>
          <a:p>
            <a:pPr marL="457200" lvl="1" indent="0">
              <a:buNone/>
            </a:pPr>
            <a:endParaRPr lang="en-US" sz="1800" b="1" dirty="0">
              <a:solidFill>
                <a:srgbClr val="00B0F0"/>
              </a:solidFill>
            </a:endParaRPr>
          </a:p>
          <a:p>
            <a:pPr marL="457200" lvl="1" indent="0">
              <a:buNone/>
            </a:pPr>
            <a:endParaRPr lang="en-US" sz="1800" b="1" dirty="0" smtClean="0">
              <a:solidFill>
                <a:srgbClr val="00B0F0"/>
              </a:solidFill>
            </a:endParaRPr>
          </a:p>
          <a:p>
            <a:pPr lvl="2"/>
            <a:endParaRPr lang="en-US" sz="2200" b="1" dirty="0" smtClean="0">
              <a:solidFill>
                <a:srgbClr val="C00000"/>
              </a:solidFill>
            </a:endParaRPr>
          </a:p>
          <a:p>
            <a:pPr marL="914400" lvl="2" indent="0">
              <a:buFont typeface="Arial" pitchFamily="34" charset="0"/>
              <a:buNone/>
            </a:pPr>
            <a:endParaRPr lang="en-US" sz="2200" b="1" dirty="0" smtClean="0">
              <a:solidFill>
                <a:srgbClr val="C00000"/>
              </a:solidFill>
            </a:endParaRPr>
          </a:p>
          <a:p>
            <a:pPr lvl="1"/>
            <a:endParaRPr lang="en-US" sz="2200" b="1" dirty="0" smtClean="0">
              <a:solidFill>
                <a:schemeClr val="tx1"/>
              </a:solidFill>
              <a:cs typeface="Times New Roman" pitchFamily="18" charset="0"/>
            </a:endParaRPr>
          </a:p>
          <a:p>
            <a:pPr lvl="1"/>
            <a:endParaRPr lang="en-US" sz="2200" b="1" dirty="0" smtClean="0">
              <a:solidFill>
                <a:srgbClr val="C00000"/>
              </a:solidFill>
              <a:cs typeface="Times New Roman" pitchFamily="18" charset="0"/>
            </a:endParaRPr>
          </a:p>
          <a:p>
            <a:pPr>
              <a:buFont typeface="Arial" pitchFamily="34" charset="0"/>
              <a:buNone/>
            </a:pPr>
            <a:endParaRPr lang="en-US" b="1" dirty="0" smtClean="0">
              <a:cs typeface="Times New Roman" pitchFamily="18" charset="0"/>
            </a:endParaRPr>
          </a:p>
        </p:txBody>
      </p:sp>
    </p:spTree>
    <p:extLst>
      <p:ext uri="{BB962C8B-B14F-4D97-AF65-F5344CB8AC3E}">
        <p14:creationId xmlns:p14="http://schemas.microsoft.com/office/powerpoint/2010/main" val="4280225706"/>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053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9" name="Rectangle 2"/>
          <p:cNvSpPr>
            <a:spLocks noGrp="1" noChangeArrowheads="1"/>
          </p:cNvSpPr>
          <p:nvPr>
            <p:ph type="title"/>
          </p:nvPr>
        </p:nvSpPr>
        <p:spPr>
          <a:xfrm>
            <a:off x="304800" y="240132"/>
            <a:ext cx="8534400" cy="1055268"/>
          </a:xfrm>
        </p:spPr>
        <p:txBody>
          <a:bodyPr>
            <a:noAutofit/>
          </a:bodyPr>
          <a:lstStyle/>
          <a:p>
            <a:r>
              <a:rPr lang="en-US" sz="2800" b="1" dirty="0" smtClean="0"/>
              <a:t>Case Example: Gail, 3 years old, PDD-NOS</a:t>
            </a:r>
            <a:endParaRPr lang="en-US" sz="2800" b="1" dirty="0" smtClean="0">
              <a:solidFill>
                <a:srgbClr val="002060"/>
              </a:solidFill>
              <a:cs typeface="Times New Roman" pitchFamily="18" charset="0"/>
            </a:endParaRPr>
          </a:p>
        </p:txBody>
      </p:sp>
      <p:sp>
        <p:nvSpPr>
          <p:cNvPr id="11" name="Rectangle 3"/>
          <p:cNvSpPr>
            <a:spLocks noChangeArrowheads="1"/>
          </p:cNvSpPr>
          <p:nvPr/>
        </p:nvSpPr>
        <p:spPr bwMode="auto">
          <a:xfrm>
            <a:off x="0" y="3796466"/>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 name="Rectangle 37"/>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3" name="Rectangle 38"/>
          <p:cNvSpPr>
            <a:spLocks noChangeArrowheads="1"/>
          </p:cNvSpPr>
          <p:nvPr/>
        </p:nvSpPr>
        <p:spPr bwMode="auto">
          <a:xfrm>
            <a:off x="0" y="28670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8" name="Rectangle 17"/>
          <p:cNvSpPr/>
          <p:nvPr/>
        </p:nvSpPr>
        <p:spPr>
          <a:xfrm>
            <a:off x="152399" y="1295400"/>
            <a:ext cx="8839201" cy="48768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b="1" dirty="0"/>
          </a:p>
        </p:txBody>
      </p:sp>
      <p:sp>
        <p:nvSpPr>
          <p:cNvPr id="20" name="Content Placeholder 6"/>
          <p:cNvSpPr txBox="1">
            <a:spLocks/>
          </p:cNvSpPr>
          <p:nvPr/>
        </p:nvSpPr>
        <p:spPr>
          <a:xfrm>
            <a:off x="152399" y="1295400"/>
            <a:ext cx="4572001" cy="419099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Cambria" pitchFamily="18"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lumMod val="75000"/>
                    <a:lumOff val="25000"/>
                  </a:schemeClr>
                </a:solidFill>
                <a:latin typeface="Cambria" pitchFamily="18"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ambria" pitchFamily="18"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ambria" pitchFamily="18"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ambria" pitchFamily="18"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endParaRPr lang="en-US" sz="2000" b="1" i="1" u="sng" dirty="0" smtClean="0">
              <a:solidFill>
                <a:srgbClr val="C00000"/>
              </a:solidFill>
            </a:endParaRPr>
          </a:p>
          <a:p>
            <a:pPr marL="0" indent="0">
              <a:buFont typeface="Arial" pitchFamily="34" charset="0"/>
              <a:buNone/>
            </a:pPr>
            <a:r>
              <a:rPr lang="en-US" sz="2600" b="1" i="1" dirty="0" smtClean="0"/>
              <a:t>Control: </a:t>
            </a:r>
            <a:r>
              <a:rPr lang="en-US" sz="2600" b="1" i="1" dirty="0" smtClean="0">
                <a:solidFill>
                  <a:srgbClr val="C00000"/>
                </a:solidFill>
              </a:rPr>
              <a:t>Mom directs her undivided attention to Gail while  interacting with her and her most preferred toys the entire time.</a:t>
            </a:r>
            <a:endParaRPr lang="en-US" sz="2600" dirty="0" smtClean="0"/>
          </a:p>
        </p:txBody>
      </p:sp>
      <p:pic>
        <p:nvPicPr>
          <p:cNvPr id="21"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76800" y="1600200"/>
            <a:ext cx="3845916" cy="42773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p:cNvSpPr/>
          <p:nvPr/>
        </p:nvSpPr>
        <p:spPr>
          <a:xfrm>
            <a:off x="5562600" y="2867025"/>
            <a:ext cx="2743200" cy="1743075"/>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b="1" dirty="0"/>
          </a:p>
        </p:txBody>
      </p:sp>
      <p:sp>
        <p:nvSpPr>
          <p:cNvPr id="12" name="Rectangle 11"/>
          <p:cNvSpPr/>
          <p:nvPr/>
        </p:nvSpPr>
        <p:spPr>
          <a:xfrm>
            <a:off x="6799944" y="2438400"/>
            <a:ext cx="896256" cy="13335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b="1" dirty="0"/>
          </a:p>
        </p:txBody>
      </p:sp>
      <p:sp>
        <p:nvSpPr>
          <p:cNvPr id="5" name="Rectangle 4"/>
          <p:cNvSpPr/>
          <p:nvPr/>
        </p:nvSpPr>
        <p:spPr>
          <a:xfrm>
            <a:off x="76200" y="5525869"/>
            <a:ext cx="6096000" cy="646331"/>
          </a:xfrm>
          <a:prstGeom prst="rect">
            <a:avLst/>
          </a:prstGeom>
        </p:spPr>
        <p:txBody>
          <a:bodyPr wrap="square">
            <a:spAutoFit/>
          </a:bodyPr>
          <a:lstStyle/>
          <a:p>
            <a:r>
              <a:rPr lang="en-US" b="1" i="1" dirty="0">
                <a:latin typeface="Cambria" panose="02040503050406030204" pitchFamily="18" charset="0"/>
              </a:rPr>
              <a:t>In the </a:t>
            </a:r>
            <a:r>
              <a:rPr lang="en-US" b="1" i="1" dirty="0" smtClean="0">
                <a:latin typeface="Cambria" panose="02040503050406030204" pitchFamily="18" charset="0"/>
              </a:rPr>
              <a:t>control, </a:t>
            </a:r>
            <a:r>
              <a:rPr lang="en-US" b="1" i="1" dirty="0">
                <a:latin typeface="Cambria" panose="02040503050406030204" pitchFamily="18" charset="0"/>
              </a:rPr>
              <a:t>we are emulating the conditions Mom described as being associated with </a:t>
            </a:r>
            <a:r>
              <a:rPr lang="en-US" b="1" i="1" dirty="0" smtClean="0">
                <a:latin typeface="Cambria" panose="02040503050406030204" pitchFamily="18" charset="0"/>
              </a:rPr>
              <a:t>no </a:t>
            </a:r>
            <a:r>
              <a:rPr lang="en-US" b="1" i="1" dirty="0">
                <a:latin typeface="Cambria" panose="02040503050406030204" pitchFamily="18" charset="0"/>
              </a:rPr>
              <a:t>problem behavior.</a:t>
            </a:r>
            <a:endParaRPr lang="en-US" dirty="0">
              <a:latin typeface="Cambria" panose="02040503050406030204" pitchFamily="18" charset="0"/>
            </a:endParaRPr>
          </a:p>
        </p:txBody>
      </p:sp>
    </p:spTree>
    <p:extLst>
      <p:ext uri="{BB962C8B-B14F-4D97-AF65-F5344CB8AC3E}">
        <p14:creationId xmlns:p14="http://schemas.microsoft.com/office/powerpoint/2010/main" val="2200382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053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9" name="Rectangle 2"/>
          <p:cNvSpPr>
            <a:spLocks noGrp="1" noChangeArrowheads="1"/>
          </p:cNvSpPr>
          <p:nvPr>
            <p:ph type="title"/>
          </p:nvPr>
        </p:nvSpPr>
        <p:spPr>
          <a:xfrm>
            <a:off x="304800" y="240132"/>
            <a:ext cx="8534400" cy="1055268"/>
          </a:xfrm>
        </p:spPr>
        <p:txBody>
          <a:bodyPr>
            <a:noAutofit/>
          </a:bodyPr>
          <a:lstStyle/>
          <a:p>
            <a:r>
              <a:rPr lang="en-US" sz="2800" b="1" dirty="0" smtClean="0"/>
              <a:t>Case Example: Gail, 3 years old, PDD-NOS</a:t>
            </a:r>
            <a:endParaRPr lang="en-US" sz="2800" b="1" dirty="0" smtClean="0">
              <a:solidFill>
                <a:srgbClr val="002060"/>
              </a:solidFill>
              <a:cs typeface="Times New Roman" pitchFamily="18" charset="0"/>
            </a:endParaRPr>
          </a:p>
        </p:txBody>
      </p:sp>
      <p:sp>
        <p:nvSpPr>
          <p:cNvPr id="11" name="Rectangle 3"/>
          <p:cNvSpPr>
            <a:spLocks noChangeArrowheads="1"/>
          </p:cNvSpPr>
          <p:nvPr/>
        </p:nvSpPr>
        <p:spPr bwMode="auto">
          <a:xfrm>
            <a:off x="0" y="3796466"/>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 name="Rectangle 37"/>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3" name="Rectangle 38"/>
          <p:cNvSpPr>
            <a:spLocks noChangeArrowheads="1"/>
          </p:cNvSpPr>
          <p:nvPr/>
        </p:nvSpPr>
        <p:spPr bwMode="auto">
          <a:xfrm>
            <a:off x="0" y="28670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8" name="Rectangle 17"/>
          <p:cNvSpPr/>
          <p:nvPr/>
        </p:nvSpPr>
        <p:spPr>
          <a:xfrm>
            <a:off x="152399" y="1295400"/>
            <a:ext cx="8839201" cy="48768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b="1" dirty="0"/>
          </a:p>
        </p:txBody>
      </p:sp>
      <p:sp>
        <p:nvSpPr>
          <p:cNvPr id="20" name="Content Placeholder 6"/>
          <p:cNvSpPr txBox="1">
            <a:spLocks/>
          </p:cNvSpPr>
          <p:nvPr/>
        </p:nvSpPr>
        <p:spPr>
          <a:xfrm>
            <a:off x="152399" y="1295400"/>
            <a:ext cx="4572001" cy="4582196"/>
          </a:xfrm>
          <a:prstGeom prst="rect">
            <a:avLst/>
          </a:prstGeom>
        </p:spPr>
        <p:txBody>
          <a:bodyPr vert="horz" lIns="91440" tIns="45720" rIns="91440" bIns="45720" rtlCol="0">
            <a:normAutofit fontScale="85000" lnSpcReduction="10000"/>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Cambria" pitchFamily="18"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lumMod val="75000"/>
                    <a:lumOff val="25000"/>
                  </a:schemeClr>
                </a:solidFill>
                <a:latin typeface="Cambria" pitchFamily="18"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ambria" pitchFamily="18"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ambria" pitchFamily="18"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ambria" pitchFamily="18"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endParaRPr lang="en-US" sz="2000" b="1" i="1" u="sng" dirty="0" smtClean="0">
              <a:solidFill>
                <a:srgbClr val="C00000"/>
              </a:solidFill>
            </a:endParaRPr>
          </a:p>
          <a:p>
            <a:pPr marL="0" indent="0">
              <a:buFont typeface="Arial" pitchFamily="34" charset="0"/>
              <a:buNone/>
            </a:pPr>
            <a:r>
              <a:rPr lang="en-US" sz="2600" b="1" i="1" dirty="0" smtClean="0"/>
              <a:t>By </a:t>
            </a:r>
            <a:r>
              <a:rPr lang="en-US" sz="2600" b="1" i="1" dirty="0" smtClean="0">
                <a:solidFill>
                  <a:srgbClr val="0070C0"/>
                </a:solidFill>
              </a:rPr>
              <a:t>alternating</a:t>
            </a:r>
            <a:r>
              <a:rPr lang="en-US" sz="2600" b="1" i="1" dirty="0" smtClean="0"/>
              <a:t> between 5 minute periods of test and control conditions, we were able to turn on and off Gail’s problem behavior….</a:t>
            </a:r>
          </a:p>
          <a:p>
            <a:pPr marL="0" indent="0">
              <a:buFont typeface="Arial" pitchFamily="34" charset="0"/>
              <a:buNone/>
            </a:pPr>
            <a:endParaRPr lang="en-US" sz="2600" b="1" i="1" dirty="0"/>
          </a:p>
          <a:p>
            <a:pPr marL="0" indent="0">
              <a:buFont typeface="Arial" pitchFamily="34" charset="0"/>
              <a:buNone/>
            </a:pPr>
            <a:r>
              <a:rPr lang="en-US" sz="2600" b="1" i="1" dirty="0" smtClean="0"/>
              <a:t>Giving us and her Mom confidence as to why she was engaging in the extraordinary problem behavior</a:t>
            </a:r>
          </a:p>
          <a:p>
            <a:pPr marL="0" indent="0">
              <a:buFont typeface="Arial" pitchFamily="34" charset="0"/>
              <a:buNone/>
            </a:pPr>
            <a:endParaRPr lang="en-US" sz="2600" b="1" i="1" dirty="0"/>
          </a:p>
          <a:p>
            <a:pPr marL="0" indent="0">
              <a:buFont typeface="Arial" pitchFamily="34" charset="0"/>
              <a:buNone/>
            </a:pPr>
            <a:r>
              <a:rPr lang="en-US" sz="2600" b="1" i="1" dirty="0" smtClean="0">
                <a:solidFill>
                  <a:srgbClr val="C00000"/>
                </a:solidFill>
              </a:rPr>
              <a:t>….to simply gain and maintain her Mom’s undivided attention and play time</a:t>
            </a:r>
            <a:endParaRPr lang="en-US" sz="2600" dirty="0" smtClean="0">
              <a:solidFill>
                <a:srgbClr val="C00000"/>
              </a:solidFill>
            </a:endParaRPr>
          </a:p>
        </p:txBody>
      </p:sp>
      <p:pic>
        <p:nvPicPr>
          <p:cNvPr id="21"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76800" y="1600200"/>
            <a:ext cx="3845916" cy="42773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223029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106680" y="457200"/>
            <a:ext cx="8763000" cy="6172200"/>
          </a:xfrm>
        </p:spPr>
        <p:txBody>
          <a:bodyPr>
            <a:normAutofit/>
          </a:bodyPr>
          <a:lstStyle/>
          <a:p>
            <a:pPr marL="0" indent="0">
              <a:lnSpc>
                <a:spcPct val="110000"/>
              </a:lnSpc>
              <a:spcBef>
                <a:spcPts val="0"/>
              </a:spcBef>
              <a:buNone/>
            </a:pPr>
            <a:r>
              <a:rPr lang="en-US" sz="3600" b="1" dirty="0" smtClean="0"/>
              <a:t>If the problem behavior occurs with regularity, </a:t>
            </a:r>
            <a:endParaRPr lang="en-US" sz="3600" b="1" dirty="0"/>
          </a:p>
          <a:p>
            <a:pPr marL="0" indent="0">
              <a:lnSpc>
                <a:spcPct val="110000"/>
              </a:lnSpc>
              <a:spcBef>
                <a:spcPts val="0"/>
              </a:spcBef>
              <a:buNone/>
            </a:pPr>
            <a:endParaRPr lang="en-US" sz="3600" b="1" dirty="0" smtClean="0"/>
          </a:p>
          <a:p>
            <a:pPr marL="0" indent="0">
              <a:lnSpc>
                <a:spcPct val="110000"/>
              </a:lnSpc>
              <a:spcBef>
                <a:spcPts val="0"/>
              </a:spcBef>
              <a:buNone/>
            </a:pPr>
            <a:endParaRPr lang="en-US" sz="3600" b="1" dirty="0"/>
          </a:p>
          <a:p>
            <a:pPr marL="0" indent="0">
              <a:lnSpc>
                <a:spcPct val="110000"/>
              </a:lnSpc>
              <a:spcBef>
                <a:spcPts val="0"/>
              </a:spcBef>
              <a:buNone/>
            </a:pPr>
            <a:r>
              <a:rPr lang="en-US" sz="3600" b="1" dirty="0" smtClean="0"/>
              <a:t>it is being reinforced</a:t>
            </a:r>
          </a:p>
          <a:p>
            <a:pPr marL="0" indent="0">
              <a:lnSpc>
                <a:spcPct val="110000"/>
              </a:lnSpc>
              <a:spcBef>
                <a:spcPts val="0"/>
              </a:spcBef>
              <a:buNone/>
            </a:pPr>
            <a:endParaRPr lang="en-US" sz="3600" b="1" dirty="0" smtClean="0"/>
          </a:p>
          <a:p>
            <a:pPr marL="0" indent="0">
              <a:lnSpc>
                <a:spcPct val="110000"/>
              </a:lnSpc>
              <a:spcBef>
                <a:spcPts val="0"/>
              </a:spcBef>
              <a:buNone/>
            </a:pPr>
            <a:endParaRPr lang="en-US" sz="3600" b="1" dirty="0"/>
          </a:p>
        </p:txBody>
      </p:sp>
    </p:spTree>
    <p:extLst>
      <p:ext uri="{BB962C8B-B14F-4D97-AF65-F5344CB8AC3E}">
        <p14:creationId xmlns:p14="http://schemas.microsoft.com/office/powerpoint/2010/main" val="444067592"/>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106680" y="457200"/>
            <a:ext cx="8763000" cy="6172200"/>
          </a:xfrm>
        </p:spPr>
        <p:txBody>
          <a:bodyPr>
            <a:normAutofit/>
          </a:bodyPr>
          <a:lstStyle/>
          <a:p>
            <a:pPr marL="0" indent="0">
              <a:lnSpc>
                <a:spcPct val="110000"/>
              </a:lnSpc>
              <a:spcBef>
                <a:spcPts val="0"/>
              </a:spcBef>
              <a:buNone/>
            </a:pPr>
            <a:r>
              <a:rPr lang="en-US" sz="3600" b="1" dirty="0" smtClean="0"/>
              <a:t>Our functional assessment process is unique because it is </a:t>
            </a:r>
            <a:r>
              <a:rPr lang="en-US" sz="3600" b="1" dirty="0"/>
              <a:t>v</a:t>
            </a:r>
            <a:r>
              <a:rPr lang="en-US" sz="3600" b="1" dirty="0" smtClean="0"/>
              <a:t>ery </a:t>
            </a:r>
          </a:p>
          <a:p>
            <a:pPr marL="0" indent="0">
              <a:lnSpc>
                <a:spcPct val="110000"/>
              </a:lnSpc>
              <a:spcBef>
                <a:spcPts val="0"/>
              </a:spcBef>
              <a:buNone/>
            </a:pPr>
            <a:endParaRPr lang="en-US" sz="3600" b="1" dirty="0"/>
          </a:p>
          <a:p>
            <a:pPr marL="0" indent="0">
              <a:lnSpc>
                <a:spcPct val="110000"/>
              </a:lnSpc>
              <a:spcBef>
                <a:spcPts val="0"/>
              </a:spcBef>
              <a:buNone/>
            </a:pPr>
            <a:r>
              <a:rPr lang="en-US" sz="3600" b="1" dirty="0" smtClean="0"/>
              <a:t>	</a:t>
            </a:r>
            <a:r>
              <a:rPr lang="en-US" sz="3600" b="1" dirty="0" smtClean="0">
                <a:solidFill>
                  <a:srgbClr val="0070C0"/>
                </a:solidFill>
              </a:rPr>
              <a:t>Effective</a:t>
            </a:r>
          </a:p>
          <a:p>
            <a:pPr marL="0" indent="0">
              <a:lnSpc>
                <a:spcPct val="110000"/>
              </a:lnSpc>
              <a:spcBef>
                <a:spcPts val="0"/>
              </a:spcBef>
              <a:buNone/>
            </a:pPr>
            <a:r>
              <a:rPr lang="en-US" sz="3600" b="1" dirty="0">
                <a:solidFill>
                  <a:srgbClr val="0070C0"/>
                </a:solidFill>
              </a:rPr>
              <a:t>	</a:t>
            </a:r>
            <a:r>
              <a:rPr lang="en-US" sz="3600" b="1" dirty="0" smtClean="0">
                <a:solidFill>
                  <a:srgbClr val="0070C0"/>
                </a:solidFill>
              </a:rPr>
              <a:t>	Fast</a:t>
            </a:r>
          </a:p>
          <a:p>
            <a:pPr marL="0" indent="0">
              <a:lnSpc>
                <a:spcPct val="110000"/>
              </a:lnSpc>
              <a:spcBef>
                <a:spcPts val="0"/>
              </a:spcBef>
              <a:buNone/>
            </a:pPr>
            <a:r>
              <a:rPr lang="en-US" sz="3600" b="1" dirty="0" smtClean="0">
                <a:solidFill>
                  <a:srgbClr val="0070C0"/>
                </a:solidFill>
              </a:rPr>
              <a:t>			Safe</a:t>
            </a:r>
          </a:p>
          <a:p>
            <a:pPr marL="0" indent="0">
              <a:lnSpc>
                <a:spcPct val="110000"/>
              </a:lnSpc>
              <a:spcBef>
                <a:spcPts val="0"/>
              </a:spcBef>
              <a:buNone/>
            </a:pPr>
            <a:r>
              <a:rPr lang="en-US" sz="3600" b="1" dirty="0" smtClean="0">
                <a:solidFill>
                  <a:srgbClr val="0070C0"/>
                </a:solidFill>
              </a:rPr>
              <a:t>			 </a:t>
            </a:r>
            <a:r>
              <a:rPr lang="en-US" sz="3600" b="1" dirty="0">
                <a:solidFill>
                  <a:srgbClr val="0070C0"/>
                </a:solidFill>
              </a:rPr>
              <a:t>	</a:t>
            </a:r>
            <a:r>
              <a:rPr lang="en-US" sz="3600" b="1" dirty="0" smtClean="0">
                <a:solidFill>
                  <a:srgbClr val="0070C0"/>
                </a:solidFill>
              </a:rPr>
              <a:t>Useful</a:t>
            </a:r>
            <a:endParaRPr lang="en-US" sz="2000" b="1" dirty="0" smtClean="0"/>
          </a:p>
        </p:txBody>
      </p:sp>
    </p:spTree>
    <p:extLst>
      <p:ext uri="{BB962C8B-B14F-4D97-AF65-F5344CB8AC3E}">
        <p14:creationId xmlns:p14="http://schemas.microsoft.com/office/powerpoint/2010/main" val="3911940917"/>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106680" y="457200"/>
            <a:ext cx="8884920" cy="6400800"/>
          </a:xfrm>
        </p:spPr>
        <p:txBody>
          <a:bodyPr>
            <a:normAutofit/>
          </a:bodyPr>
          <a:lstStyle/>
          <a:p>
            <a:pPr marL="0" indent="0" algn="ctr">
              <a:lnSpc>
                <a:spcPct val="110000"/>
              </a:lnSpc>
              <a:spcBef>
                <a:spcPts val="0"/>
              </a:spcBef>
              <a:buNone/>
            </a:pPr>
            <a:r>
              <a:rPr lang="en-US" b="1" i="1" dirty="0" smtClean="0"/>
              <a:t>Treatment should yield effective inclusion</a:t>
            </a:r>
          </a:p>
          <a:p>
            <a:pPr marL="0" indent="0">
              <a:lnSpc>
                <a:spcPct val="110000"/>
              </a:lnSpc>
              <a:spcBef>
                <a:spcPts val="0"/>
              </a:spcBef>
              <a:buNone/>
            </a:pPr>
            <a:endParaRPr lang="en-US" sz="3600" b="1" dirty="0" smtClean="0">
              <a:solidFill>
                <a:srgbClr val="0070C0"/>
              </a:solidFill>
            </a:endParaRPr>
          </a:p>
          <a:p>
            <a:pPr marL="0" indent="0">
              <a:lnSpc>
                <a:spcPct val="110000"/>
              </a:lnSpc>
              <a:spcBef>
                <a:spcPts val="0"/>
              </a:spcBef>
              <a:buNone/>
            </a:pPr>
            <a:endParaRPr lang="en-US" sz="2400" b="1" dirty="0" smtClean="0">
              <a:solidFill>
                <a:srgbClr val="0070C0"/>
              </a:solidFill>
            </a:endParaRPr>
          </a:p>
          <a:p>
            <a:pPr marL="0" indent="0">
              <a:lnSpc>
                <a:spcPct val="110000"/>
              </a:lnSpc>
              <a:spcBef>
                <a:spcPts val="0"/>
              </a:spcBef>
              <a:buNone/>
            </a:pPr>
            <a:r>
              <a:rPr lang="en-US" b="1" dirty="0" smtClean="0">
                <a:solidFill>
                  <a:srgbClr val="0070C0"/>
                </a:solidFill>
              </a:rPr>
              <a:t>   </a:t>
            </a:r>
            <a:r>
              <a:rPr lang="en-US" b="1" dirty="0">
                <a:solidFill>
                  <a:srgbClr val="0070C0"/>
                </a:solidFill>
              </a:rPr>
              <a:t>	</a:t>
            </a:r>
            <a:r>
              <a:rPr lang="en-US" sz="2800" b="1" dirty="0" smtClean="0">
                <a:solidFill>
                  <a:srgbClr val="0070C0"/>
                </a:solidFill>
              </a:rPr>
              <a:t>Communication</a:t>
            </a:r>
            <a:r>
              <a:rPr lang="en-US" sz="2800" b="1" dirty="0">
                <a:solidFill>
                  <a:srgbClr val="0070C0"/>
                </a:solidFill>
              </a:rPr>
              <a:t>	</a:t>
            </a:r>
            <a:r>
              <a:rPr lang="en-US" sz="2800" b="1" dirty="0" smtClean="0">
                <a:solidFill>
                  <a:srgbClr val="0070C0"/>
                </a:solidFill>
              </a:rPr>
              <a:t>	   	      Toleration</a:t>
            </a:r>
          </a:p>
          <a:p>
            <a:pPr marL="914400" lvl="2" indent="0" algn="r">
              <a:lnSpc>
                <a:spcPct val="110000"/>
              </a:lnSpc>
              <a:spcBef>
                <a:spcPts val="0"/>
              </a:spcBef>
              <a:buNone/>
            </a:pPr>
            <a:endParaRPr lang="en-US" sz="800" b="1" dirty="0" smtClean="0">
              <a:solidFill>
                <a:srgbClr val="0070C0"/>
              </a:solidFill>
            </a:endParaRPr>
          </a:p>
          <a:p>
            <a:pPr marL="914400" lvl="2" indent="0" algn="r">
              <a:lnSpc>
                <a:spcPct val="110000"/>
              </a:lnSpc>
              <a:spcBef>
                <a:spcPts val="0"/>
              </a:spcBef>
              <a:buNone/>
            </a:pPr>
            <a:r>
              <a:rPr lang="en-US" sz="2800" b="1" i="1" dirty="0" smtClean="0">
                <a:solidFill>
                  <a:srgbClr val="0070C0"/>
                </a:solidFill>
              </a:rPr>
              <a:t>			 </a:t>
            </a:r>
            <a:r>
              <a:rPr lang="en-US" sz="2200" i="1" dirty="0" smtClean="0"/>
              <a:t>"</a:t>
            </a:r>
            <a:r>
              <a:rPr lang="en-US" sz="2200" i="1" dirty="0"/>
              <a:t>Toleration . . . </a:t>
            </a:r>
            <a:r>
              <a:rPr lang="en-US" sz="2200" i="1" dirty="0" smtClean="0"/>
              <a:t>is </a:t>
            </a:r>
            <a:r>
              <a:rPr lang="en-US" sz="2200" i="1" dirty="0"/>
              <a:t>the greatest </a:t>
            </a:r>
            <a:r>
              <a:rPr lang="en-US" sz="2200" i="1" dirty="0" smtClean="0"/>
              <a:t>gift</a:t>
            </a:r>
          </a:p>
          <a:p>
            <a:pPr marL="914400" lvl="2" indent="0" algn="r">
              <a:lnSpc>
                <a:spcPct val="110000"/>
              </a:lnSpc>
              <a:spcBef>
                <a:spcPts val="0"/>
              </a:spcBef>
              <a:buNone/>
            </a:pPr>
            <a:r>
              <a:rPr lang="en-US" sz="2200" i="1" dirty="0" smtClean="0"/>
              <a:t>of </a:t>
            </a:r>
            <a:r>
              <a:rPr lang="en-US" sz="2200" i="1" dirty="0"/>
              <a:t>the mind"</a:t>
            </a:r>
            <a:r>
              <a:rPr lang="en-US" sz="2200" dirty="0"/>
              <a:t> </a:t>
            </a:r>
            <a:r>
              <a:rPr lang="en-US" sz="2200" i="1" dirty="0" smtClean="0"/>
              <a:t>(</a:t>
            </a:r>
            <a:r>
              <a:rPr lang="en-US" sz="2200" i="1" dirty="0"/>
              <a:t>Helen Keller</a:t>
            </a:r>
            <a:r>
              <a:rPr lang="en-US" sz="2200" i="1" dirty="0" smtClean="0"/>
              <a:t>).</a:t>
            </a:r>
          </a:p>
          <a:p>
            <a:pPr marL="914400" lvl="2" indent="0">
              <a:lnSpc>
                <a:spcPct val="110000"/>
              </a:lnSpc>
              <a:spcBef>
                <a:spcPts val="0"/>
              </a:spcBef>
              <a:buNone/>
            </a:pPr>
            <a:endParaRPr lang="en-US" sz="2000" b="1" i="1" dirty="0" smtClean="0"/>
          </a:p>
        </p:txBody>
      </p:sp>
      <p:sp>
        <p:nvSpPr>
          <p:cNvPr id="3" name="Isosceles Triangle 2"/>
          <p:cNvSpPr/>
          <p:nvPr/>
        </p:nvSpPr>
        <p:spPr>
          <a:xfrm>
            <a:off x="3505200" y="2590800"/>
            <a:ext cx="2209800" cy="1371600"/>
          </a:xfrm>
          <a:prstGeom prst="triangle">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n-US" sz="3200" b="1" dirty="0" smtClean="0">
              <a:latin typeface="Cambria" pitchFamily="18" charset="0"/>
            </a:endParaRPr>
          </a:p>
          <a:p>
            <a:pPr algn="ctr"/>
            <a:endParaRPr lang="en-US" sz="3200" b="1" dirty="0">
              <a:latin typeface="Cambria" pitchFamily="18" charset="0"/>
            </a:endParaRPr>
          </a:p>
        </p:txBody>
      </p:sp>
      <p:sp>
        <p:nvSpPr>
          <p:cNvPr id="4" name="Rectangle 3"/>
          <p:cNvSpPr/>
          <p:nvPr/>
        </p:nvSpPr>
        <p:spPr>
          <a:xfrm>
            <a:off x="533400" y="2545080"/>
            <a:ext cx="8153400" cy="45719"/>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n-US">
              <a:latin typeface="Cambria" pitchFamily="18" charset="0"/>
            </a:endParaRPr>
          </a:p>
        </p:txBody>
      </p:sp>
      <p:sp>
        <p:nvSpPr>
          <p:cNvPr id="2" name="TextBox 1"/>
          <p:cNvSpPr txBox="1"/>
          <p:nvPr/>
        </p:nvSpPr>
        <p:spPr>
          <a:xfrm>
            <a:off x="152400" y="2627086"/>
            <a:ext cx="4406078" cy="2739211"/>
          </a:xfrm>
          <a:prstGeom prst="rect">
            <a:avLst/>
          </a:prstGeom>
          <a:noFill/>
        </p:spPr>
        <p:txBody>
          <a:bodyPr wrap="none" rtlCol="0">
            <a:spAutoFit/>
          </a:bodyPr>
          <a:lstStyle/>
          <a:p>
            <a:r>
              <a:rPr lang="en-US" sz="2200" i="1" dirty="0">
                <a:solidFill>
                  <a:srgbClr val="000000"/>
                </a:solidFill>
                <a:latin typeface="Cambria"/>
              </a:rPr>
              <a:t>“Communication is a skill that you </a:t>
            </a:r>
            <a:endParaRPr lang="en-US" sz="2200" i="1" dirty="0" smtClean="0">
              <a:solidFill>
                <a:srgbClr val="000000"/>
              </a:solidFill>
              <a:latin typeface="Cambria"/>
            </a:endParaRPr>
          </a:p>
          <a:p>
            <a:r>
              <a:rPr lang="en-US" sz="2200" i="1" dirty="0" smtClean="0">
                <a:solidFill>
                  <a:srgbClr val="000000"/>
                </a:solidFill>
                <a:latin typeface="Cambria"/>
              </a:rPr>
              <a:t>can </a:t>
            </a:r>
            <a:r>
              <a:rPr lang="en-US" sz="2200" i="1" dirty="0">
                <a:solidFill>
                  <a:srgbClr val="000000"/>
                </a:solidFill>
                <a:latin typeface="Cambria"/>
              </a:rPr>
              <a:t>learn. </a:t>
            </a:r>
            <a:r>
              <a:rPr lang="en-US" sz="2200" i="1" dirty="0" smtClean="0">
                <a:solidFill>
                  <a:srgbClr val="000000"/>
                </a:solidFill>
                <a:latin typeface="Cambria"/>
              </a:rPr>
              <a:t>It's </a:t>
            </a:r>
            <a:r>
              <a:rPr lang="en-US" sz="2200" i="1" dirty="0">
                <a:solidFill>
                  <a:srgbClr val="000000"/>
                </a:solidFill>
                <a:latin typeface="Cambria"/>
              </a:rPr>
              <a:t>like riding a </a:t>
            </a:r>
            <a:endParaRPr lang="en-US" sz="2200" i="1" dirty="0" smtClean="0">
              <a:solidFill>
                <a:srgbClr val="000000"/>
              </a:solidFill>
              <a:latin typeface="Cambria"/>
            </a:endParaRPr>
          </a:p>
          <a:p>
            <a:r>
              <a:rPr lang="en-US" sz="2200" i="1" dirty="0" smtClean="0">
                <a:solidFill>
                  <a:srgbClr val="000000"/>
                </a:solidFill>
                <a:latin typeface="Cambria"/>
              </a:rPr>
              <a:t>bicycle </a:t>
            </a:r>
            <a:r>
              <a:rPr lang="en-US" sz="2200" i="1" dirty="0">
                <a:solidFill>
                  <a:srgbClr val="000000"/>
                </a:solidFill>
                <a:latin typeface="Cambria"/>
              </a:rPr>
              <a:t>or typing. </a:t>
            </a:r>
            <a:r>
              <a:rPr lang="en-US" sz="2200" i="1" dirty="0" smtClean="0">
                <a:solidFill>
                  <a:srgbClr val="000000"/>
                </a:solidFill>
                <a:latin typeface="Cambria"/>
              </a:rPr>
              <a:t>If </a:t>
            </a:r>
            <a:r>
              <a:rPr lang="en-US" sz="2200" i="1" dirty="0">
                <a:solidFill>
                  <a:srgbClr val="000000"/>
                </a:solidFill>
                <a:latin typeface="Cambria"/>
              </a:rPr>
              <a:t>you're </a:t>
            </a:r>
            <a:endParaRPr lang="en-US" sz="2200" i="1" dirty="0" smtClean="0">
              <a:solidFill>
                <a:srgbClr val="000000"/>
              </a:solidFill>
              <a:latin typeface="Cambria"/>
            </a:endParaRPr>
          </a:p>
          <a:p>
            <a:r>
              <a:rPr lang="en-US" sz="2200" i="1" dirty="0" smtClean="0">
                <a:solidFill>
                  <a:srgbClr val="000000"/>
                </a:solidFill>
                <a:latin typeface="Cambria"/>
              </a:rPr>
              <a:t>willing </a:t>
            </a:r>
            <a:r>
              <a:rPr lang="en-US" sz="2200" i="1" dirty="0">
                <a:solidFill>
                  <a:srgbClr val="000000"/>
                </a:solidFill>
                <a:latin typeface="Cambria"/>
              </a:rPr>
              <a:t>to work at it, </a:t>
            </a:r>
          </a:p>
          <a:p>
            <a:r>
              <a:rPr lang="en-US" sz="2200" i="1" dirty="0">
                <a:solidFill>
                  <a:srgbClr val="000000"/>
                </a:solidFill>
                <a:latin typeface="Cambria"/>
              </a:rPr>
              <a:t>you can rapidly improve the quality </a:t>
            </a:r>
          </a:p>
          <a:p>
            <a:r>
              <a:rPr lang="en-US" sz="2200" i="1" dirty="0">
                <a:solidFill>
                  <a:srgbClr val="000000"/>
                </a:solidFill>
                <a:latin typeface="Cambria"/>
              </a:rPr>
              <a:t>of every part of your life” </a:t>
            </a:r>
            <a:endParaRPr lang="en-US" sz="2200" i="1" dirty="0" smtClean="0">
              <a:solidFill>
                <a:srgbClr val="000000"/>
              </a:solidFill>
              <a:latin typeface="Cambria"/>
            </a:endParaRPr>
          </a:p>
          <a:p>
            <a:r>
              <a:rPr lang="en-US" sz="2200" i="1" dirty="0" smtClean="0">
                <a:solidFill>
                  <a:srgbClr val="000000"/>
                </a:solidFill>
                <a:latin typeface="Cambria"/>
              </a:rPr>
              <a:t>(</a:t>
            </a:r>
            <a:r>
              <a:rPr lang="en-US" sz="2200" i="1" dirty="0">
                <a:solidFill>
                  <a:srgbClr val="000000"/>
                </a:solidFill>
                <a:latin typeface="Cambria"/>
              </a:rPr>
              <a:t>Brian Tracy).</a:t>
            </a:r>
          </a:p>
          <a:p>
            <a:endParaRPr lang="en-US" dirty="0"/>
          </a:p>
        </p:txBody>
      </p:sp>
    </p:spTree>
    <p:extLst>
      <p:ext uri="{BB962C8B-B14F-4D97-AF65-F5344CB8AC3E}">
        <p14:creationId xmlns:p14="http://schemas.microsoft.com/office/powerpoint/2010/main" val="12236943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106680" y="457200"/>
            <a:ext cx="8763000" cy="6172200"/>
          </a:xfrm>
        </p:spPr>
        <p:txBody>
          <a:bodyPr>
            <a:normAutofit/>
          </a:bodyPr>
          <a:lstStyle/>
          <a:p>
            <a:pPr marL="0" indent="0">
              <a:lnSpc>
                <a:spcPct val="110000"/>
              </a:lnSpc>
              <a:spcBef>
                <a:spcPts val="0"/>
              </a:spcBef>
              <a:buNone/>
            </a:pPr>
            <a:r>
              <a:rPr lang="en-US" b="1" dirty="0" smtClean="0"/>
              <a:t>Once we identify the reinforcing contingency for the problem behavior, we</a:t>
            </a:r>
          </a:p>
          <a:p>
            <a:pPr lvl="2">
              <a:lnSpc>
                <a:spcPct val="110000"/>
              </a:lnSpc>
              <a:spcBef>
                <a:spcPts val="0"/>
              </a:spcBef>
              <a:buFont typeface="+mj-lt"/>
              <a:buAutoNum type="arabicPeriod"/>
            </a:pPr>
            <a:endParaRPr lang="en-US" sz="2800" b="1" dirty="0" smtClean="0"/>
          </a:p>
          <a:p>
            <a:pPr marL="914400" lvl="2" indent="0">
              <a:lnSpc>
                <a:spcPct val="110000"/>
              </a:lnSpc>
              <a:spcBef>
                <a:spcPts val="0"/>
              </a:spcBef>
              <a:buNone/>
            </a:pPr>
            <a:r>
              <a:rPr lang="en-US" sz="2800" b="1" dirty="0" smtClean="0">
                <a:solidFill>
                  <a:srgbClr val="0070C0"/>
                </a:solidFill>
              </a:rPr>
              <a:t>Teach the child how to effectively </a:t>
            </a:r>
            <a:r>
              <a:rPr lang="en-US" sz="2800" b="1" dirty="0" smtClean="0">
                <a:solidFill>
                  <a:srgbClr val="C00000"/>
                </a:solidFill>
              </a:rPr>
              <a:t>communicate</a:t>
            </a:r>
            <a:r>
              <a:rPr lang="en-US" sz="2800" b="1" dirty="0" smtClean="0">
                <a:solidFill>
                  <a:srgbClr val="0070C0"/>
                </a:solidFill>
              </a:rPr>
              <a:t> for their reinforcers</a:t>
            </a:r>
          </a:p>
          <a:p>
            <a:pPr marL="914400" lvl="2" indent="0">
              <a:lnSpc>
                <a:spcPct val="110000"/>
              </a:lnSpc>
              <a:spcBef>
                <a:spcPts val="0"/>
              </a:spcBef>
              <a:buNone/>
            </a:pPr>
            <a:endParaRPr lang="en-US" sz="2800" b="1" dirty="0" smtClean="0">
              <a:solidFill>
                <a:srgbClr val="0070C0"/>
              </a:solidFill>
            </a:endParaRPr>
          </a:p>
          <a:p>
            <a:pPr marL="914400" lvl="2" indent="0">
              <a:lnSpc>
                <a:spcPct val="110000"/>
              </a:lnSpc>
              <a:spcBef>
                <a:spcPts val="0"/>
              </a:spcBef>
              <a:buNone/>
            </a:pPr>
            <a:r>
              <a:rPr lang="en-US" sz="2800" b="1" dirty="0" smtClean="0">
                <a:solidFill>
                  <a:srgbClr val="0070C0"/>
                </a:solidFill>
              </a:rPr>
              <a:t>Teach the child how to </a:t>
            </a:r>
            <a:r>
              <a:rPr lang="en-US" sz="2800" b="1" dirty="0" smtClean="0">
                <a:solidFill>
                  <a:srgbClr val="C00000"/>
                </a:solidFill>
              </a:rPr>
              <a:t>tolerate</a:t>
            </a:r>
            <a:r>
              <a:rPr lang="en-US" sz="2800" b="1" dirty="0" smtClean="0">
                <a:solidFill>
                  <a:srgbClr val="0070C0"/>
                </a:solidFill>
              </a:rPr>
              <a:t> times when the reinforcer is unavailable</a:t>
            </a:r>
          </a:p>
          <a:p>
            <a:pPr marL="914400" lvl="2" indent="0">
              <a:lnSpc>
                <a:spcPct val="110000"/>
              </a:lnSpc>
              <a:spcBef>
                <a:spcPts val="0"/>
              </a:spcBef>
              <a:buNone/>
            </a:pPr>
            <a:endParaRPr lang="en-US" sz="2800" b="1" dirty="0" smtClean="0">
              <a:solidFill>
                <a:srgbClr val="0070C0"/>
              </a:solidFill>
            </a:endParaRPr>
          </a:p>
          <a:p>
            <a:pPr marL="914400" lvl="2" indent="0">
              <a:lnSpc>
                <a:spcPct val="110000"/>
              </a:lnSpc>
              <a:spcBef>
                <a:spcPts val="0"/>
              </a:spcBef>
              <a:buNone/>
            </a:pPr>
            <a:r>
              <a:rPr lang="en-US" sz="2800" b="1" dirty="0" smtClean="0">
                <a:solidFill>
                  <a:srgbClr val="0070C0"/>
                </a:solidFill>
              </a:rPr>
              <a:t>Extend this skill based treatment to relevant people and contexts</a:t>
            </a:r>
          </a:p>
          <a:p>
            <a:pPr marL="914400" lvl="2" indent="0">
              <a:lnSpc>
                <a:spcPct val="110000"/>
              </a:lnSpc>
              <a:spcBef>
                <a:spcPts val="0"/>
              </a:spcBef>
              <a:buNone/>
            </a:pPr>
            <a:endParaRPr lang="en-US" sz="2000" b="1" dirty="0" smtClean="0"/>
          </a:p>
        </p:txBody>
      </p:sp>
    </p:spTree>
    <p:extLst>
      <p:ext uri="{BB962C8B-B14F-4D97-AF65-F5344CB8AC3E}">
        <p14:creationId xmlns:p14="http://schemas.microsoft.com/office/powerpoint/2010/main" val="15266506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srcRect r="13405"/>
          <a:stretch>
            <a:fillRect/>
          </a:stretch>
        </p:blipFill>
        <p:spPr bwMode="auto">
          <a:xfrm>
            <a:off x="1066800" y="91735"/>
            <a:ext cx="7259695" cy="11185865"/>
          </a:xfrm>
          <a:prstGeom prst="rect">
            <a:avLst/>
          </a:prstGeom>
          <a:noFill/>
          <a:ln w="9525">
            <a:noFill/>
            <a:miter lim="800000"/>
            <a:headEnd/>
            <a:tailEnd/>
          </a:ln>
        </p:spPr>
      </p:pic>
      <p:sp>
        <p:nvSpPr>
          <p:cNvPr id="11" name="Rectangle 10"/>
          <p:cNvSpPr/>
          <p:nvPr/>
        </p:nvSpPr>
        <p:spPr>
          <a:xfrm>
            <a:off x="1066800" y="6705600"/>
            <a:ext cx="7259695" cy="48768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b="1" dirty="0"/>
          </a:p>
        </p:txBody>
      </p:sp>
      <p:sp>
        <p:nvSpPr>
          <p:cNvPr id="14" name="Rectangle 3"/>
          <p:cNvSpPr txBox="1">
            <a:spLocks noChangeArrowheads="1"/>
          </p:cNvSpPr>
          <p:nvPr/>
        </p:nvSpPr>
        <p:spPr>
          <a:xfrm>
            <a:off x="3733800" y="685800"/>
            <a:ext cx="4953000" cy="9144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Cambria" pitchFamily="18"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lumMod val="75000"/>
                    <a:lumOff val="25000"/>
                  </a:schemeClr>
                </a:solidFill>
                <a:latin typeface="Cambria" pitchFamily="18"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ambria" pitchFamily="18"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ambria" pitchFamily="18"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ambria" pitchFamily="18"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Font typeface="Arial" pitchFamily="34" charset="0"/>
              <a:buNone/>
            </a:pPr>
            <a:r>
              <a:rPr lang="en-US" sz="1400" b="1" dirty="0" smtClean="0">
                <a:solidFill>
                  <a:srgbClr val="FF0000"/>
                </a:solidFill>
                <a:cs typeface="Times New Roman" pitchFamily="18" charset="0"/>
              </a:rPr>
              <a:t>Meltdowns and aggression</a:t>
            </a:r>
          </a:p>
        </p:txBody>
      </p:sp>
      <p:sp>
        <p:nvSpPr>
          <p:cNvPr id="15" name="Rectangle 3"/>
          <p:cNvSpPr txBox="1">
            <a:spLocks noChangeArrowheads="1"/>
          </p:cNvSpPr>
          <p:nvPr/>
        </p:nvSpPr>
        <p:spPr>
          <a:xfrm>
            <a:off x="3810000" y="2286000"/>
            <a:ext cx="4876800" cy="9144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Cambria" pitchFamily="18"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lumMod val="75000"/>
                    <a:lumOff val="25000"/>
                  </a:schemeClr>
                </a:solidFill>
                <a:latin typeface="Cambria" pitchFamily="18"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ambria" pitchFamily="18"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ambria" pitchFamily="18"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ambria" pitchFamily="18"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Font typeface="Arial" pitchFamily="34" charset="0"/>
              <a:buNone/>
            </a:pPr>
            <a:r>
              <a:rPr lang="en-US" sz="1400" b="1" dirty="0" smtClean="0">
                <a:solidFill>
                  <a:srgbClr val="2505AD"/>
                </a:solidFill>
                <a:cs typeface="Times New Roman" pitchFamily="18" charset="0"/>
              </a:rPr>
              <a:t>“Play with me”</a:t>
            </a:r>
          </a:p>
        </p:txBody>
      </p:sp>
      <p:sp>
        <p:nvSpPr>
          <p:cNvPr id="16" name="Rectangle 3"/>
          <p:cNvSpPr txBox="1">
            <a:spLocks noChangeArrowheads="1"/>
          </p:cNvSpPr>
          <p:nvPr/>
        </p:nvSpPr>
        <p:spPr>
          <a:xfrm>
            <a:off x="3810000" y="3508830"/>
            <a:ext cx="4516495" cy="15240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Cambria" pitchFamily="18"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lumMod val="75000"/>
                    <a:lumOff val="25000"/>
                  </a:schemeClr>
                </a:solidFill>
                <a:latin typeface="Cambria" pitchFamily="18"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ambria" pitchFamily="18"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ambria" pitchFamily="18"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ambria" pitchFamily="18"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Font typeface="Arial" pitchFamily="34" charset="0"/>
              <a:buNone/>
            </a:pPr>
            <a:r>
              <a:rPr lang="en-US" sz="1200" b="1" dirty="0" smtClean="0">
                <a:solidFill>
                  <a:srgbClr val="2505AD"/>
                </a:solidFill>
                <a:cs typeface="Times New Roman" pitchFamily="18" charset="0"/>
              </a:rPr>
              <a:t>“Excuse me,” waits for acknowledgement from parent, then says, “Will you play with me, please” with appropriate tone and volume</a:t>
            </a:r>
          </a:p>
        </p:txBody>
      </p:sp>
      <p:sp>
        <p:nvSpPr>
          <p:cNvPr id="17" name="Rectangle 3"/>
          <p:cNvSpPr txBox="1">
            <a:spLocks noChangeArrowheads="1"/>
          </p:cNvSpPr>
          <p:nvPr/>
        </p:nvSpPr>
        <p:spPr>
          <a:xfrm>
            <a:off x="3733800" y="5181600"/>
            <a:ext cx="4592695" cy="15240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Cambria" pitchFamily="18"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lumMod val="75000"/>
                    <a:lumOff val="25000"/>
                  </a:schemeClr>
                </a:solidFill>
                <a:latin typeface="Cambria" pitchFamily="18"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ambria" pitchFamily="18"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ambria" pitchFamily="18"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ambria" pitchFamily="18"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Font typeface="Arial" pitchFamily="34" charset="0"/>
              <a:buNone/>
            </a:pPr>
            <a:r>
              <a:rPr lang="en-US" sz="1400" b="1" dirty="0" smtClean="0">
                <a:solidFill>
                  <a:srgbClr val="2505AD"/>
                </a:solidFill>
                <a:cs typeface="Times New Roman" pitchFamily="18" charset="0"/>
              </a:rPr>
              <a:t>Saying, “okay” while glancing at parent who just said “No,” Wait,” “Hold on,” or “in a minute”</a:t>
            </a:r>
          </a:p>
        </p:txBody>
      </p:sp>
    </p:spTree>
    <p:extLst>
      <p:ext uri="{BB962C8B-B14F-4D97-AF65-F5344CB8AC3E}">
        <p14:creationId xmlns:p14="http://schemas.microsoft.com/office/powerpoint/2010/main" val="1146046844"/>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srcRect r="13405"/>
          <a:stretch>
            <a:fillRect/>
          </a:stretch>
        </p:blipFill>
        <p:spPr bwMode="auto">
          <a:xfrm>
            <a:off x="1066800" y="-4876800"/>
            <a:ext cx="7259695" cy="11185865"/>
          </a:xfrm>
          <a:prstGeom prst="rect">
            <a:avLst/>
          </a:prstGeom>
          <a:noFill/>
          <a:ln w="9525">
            <a:noFill/>
            <a:miter lim="800000"/>
            <a:headEnd/>
            <a:tailEnd/>
          </a:ln>
        </p:spPr>
      </p:pic>
      <p:sp>
        <p:nvSpPr>
          <p:cNvPr id="11" name="Rectangle 10"/>
          <p:cNvSpPr/>
          <p:nvPr/>
        </p:nvSpPr>
        <p:spPr>
          <a:xfrm>
            <a:off x="1066800" y="-3124200"/>
            <a:ext cx="7259695" cy="48768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b="1" dirty="0"/>
          </a:p>
        </p:txBody>
      </p:sp>
      <p:sp>
        <p:nvSpPr>
          <p:cNvPr id="16" name="Rectangle 3"/>
          <p:cNvSpPr txBox="1">
            <a:spLocks noChangeArrowheads="1"/>
          </p:cNvSpPr>
          <p:nvPr/>
        </p:nvSpPr>
        <p:spPr>
          <a:xfrm>
            <a:off x="3657600" y="1600200"/>
            <a:ext cx="4668895" cy="9144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Cambria" pitchFamily="18"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lumMod val="75000"/>
                    <a:lumOff val="25000"/>
                  </a:schemeClr>
                </a:solidFill>
                <a:latin typeface="Cambria" pitchFamily="18"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ambria" pitchFamily="18"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ambria" pitchFamily="18"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ambria" pitchFamily="18"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Font typeface="Arial" pitchFamily="34" charset="0"/>
              <a:buNone/>
            </a:pPr>
            <a:r>
              <a:rPr lang="en-US" sz="1600" b="1" dirty="0" smtClean="0">
                <a:cs typeface="Times New Roman" pitchFamily="18" charset="0"/>
              </a:rPr>
              <a:t>Reinforcement: </a:t>
            </a:r>
            <a:r>
              <a:rPr lang="en-US" sz="1600" b="1" dirty="0" smtClean="0">
                <a:solidFill>
                  <a:srgbClr val="2505AD"/>
                </a:solidFill>
                <a:cs typeface="Times New Roman" pitchFamily="18" charset="0"/>
              </a:rPr>
              <a:t>Time with Mom’s undivided attention and preferred toys</a:t>
            </a:r>
          </a:p>
        </p:txBody>
      </p:sp>
      <p:sp>
        <p:nvSpPr>
          <p:cNvPr id="17" name="Rectangle 3"/>
          <p:cNvSpPr txBox="1">
            <a:spLocks noChangeArrowheads="1"/>
          </p:cNvSpPr>
          <p:nvPr/>
        </p:nvSpPr>
        <p:spPr>
          <a:xfrm>
            <a:off x="3657600" y="3352800"/>
            <a:ext cx="1828800" cy="1371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Cambria" pitchFamily="18"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lumMod val="75000"/>
                    <a:lumOff val="25000"/>
                  </a:schemeClr>
                </a:solidFill>
                <a:latin typeface="Cambria" pitchFamily="18"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ambria" pitchFamily="18"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ambria" pitchFamily="18"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ambria" pitchFamily="18"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Font typeface="Arial" pitchFamily="34" charset="0"/>
              <a:buNone/>
            </a:pPr>
            <a:r>
              <a:rPr lang="en-US" sz="1600" b="1" dirty="0" smtClean="0">
                <a:cs typeface="Times New Roman" pitchFamily="18" charset="0"/>
              </a:rPr>
              <a:t>Compliance:</a:t>
            </a:r>
            <a:r>
              <a:rPr lang="en-US" sz="1600" b="1" dirty="0" smtClean="0">
                <a:solidFill>
                  <a:srgbClr val="2505AD"/>
                </a:solidFill>
                <a:cs typeface="Times New Roman" pitchFamily="18" charset="0"/>
              </a:rPr>
              <a:t> Doing whatever Mom asked her to do quickly and completely</a:t>
            </a:r>
          </a:p>
        </p:txBody>
      </p:sp>
    </p:spTree>
    <p:extLst>
      <p:ext uri="{BB962C8B-B14F-4D97-AF65-F5344CB8AC3E}">
        <p14:creationId xmlns:p14="http://schemas.microsoft.com/office/powerpoint/2010/main" val="2074788404"/>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053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9" name="Rectangle 2"/>
          <p:cNvSpPr>
            <a:spLocks noGrp="1" noChangeArrowheads="1"/>
          </p:cNvSpPr>
          <p:nvPr>
            <p:ph type="title"/>
          </p:nvPr>
        </p:nvSpPr>
        <p:spPr>
          <a:xfrm>
            <a:off x="304800" y="240132"/>
            <a:ext cx="8534400" cy="639762"/>
          </a:xfrm>
        </p:spPr>
        <p:txBody>
          <a:bodyPr>
            <a:noAutofit/>
          </a:bodyPr>
          <a:lstStyle/>
          <a:p>
            <a:r>
              <a:rPr lang="en-US" sz="2800" b="1" dirty="0" smtClean="0"/>
              <a:t>Case Example (Bob, 8 </a:t>
            </a:r>
            <a:r>
              <a:rPr lang="en-US" sz="2800" b="1" dirty="0" err="1" smtClean="0"/>
              <a:t>yo</a:t>
            </a:r>
            <a:r>
              <a:rPr lang="en-US" sz="2800" b="1" dirty="0" smtClean="0"/>
              <a:t>, dx: Autism)</a:t>
            </a:r>
            <a:endParaRPr lang="en-US" sz="2800" b="1" dirty="0" smtClean="0">
              <a:solidFill>
                <a:srgbClr val="002060"/>
              </a:solidFill>
              <a:cs typeface="Times New Roman" pitchFamily="18" charset="0"/>
            </a:endParaRPr>
          </a:p>
        </p:txBody>
      </p:sp>
      <p:sp>
        <p:nvSpPr>
          <p:cNvPr id="7" name="Content Placeholder 6"/>
          <p:cNvSpPr>
            <a:spLocks noGrp="1"/>
          </p:cNvSpPr>
          <p:nvPr>
            <p:ph idx="1"/>
          </p:nvPr>
        </p:nvSpPr>
        <p:spPr>
          <a:xfrm>
            <a:off x="543931" y="990600"/>
            <a:ext cx="3875669" cy="5105401"/>
          </a:xfrm>
        </p:spPr>
        <p:txBody>
          <a:bodyPr>
            <a:normAutofit/>
          </a:bodyPr>
          <a:lstStyle/>
          <a:p>
            <a:pPr marL="0" indent="0">
              <a:buNone/>
            </a:pPr>
            <a:endParaRPr lang="en-US" sz="2000" b="1" i="1" u="sng" dirty="0" smtClean="0">
              <a:solidFill>
                <a:srgbClr val="C00000"/>
              </a:solidFill>
            </a:endParaRPr>
          </a:p>
          <a:p>
            <a:pPr marL="0" indent="0">
              <a:buNone/>
            </a:pPr>
            <a:endParaRPr lang="en-US" sz="2000" b="1" i="1" u="sng" dirty="0" smtClean="0">
              <a:solidFill>
                <a:srgbClr val="C00000"/>
              </a:solidFill>
            </a:endParaRPr>
          </a:p>
          <a:p>
            <a:pPr marL="0" indent="0">
              <a:buNone/>
            </a:pPr>
            <a:endParaRPr lang="en-US" sz="2000" b="1" i="1" u="sng" dirty="0">
              <a:solidFill>
                <a:srgbClr val="C00000"/>
              </a:solidFill>
            </a:endParaRPr>
          </a:p>
          <a:p>
            <a:pPr marL="0" indent="0">
              <a:buNone/>
            </a:pPr>
            <a:endParaRPr lang="en-US" sz="2000" b="1" i="1" u="sng" dirty="0" smtClean="0">
              <a:solidFill>
                <a:srgbClr val="C00000"/>
              </a:solidFill>
            </a:endParaRPr>
          </a:p>
          <a:p>
            <a:pPr marL="0" indent="0">
              <a:buNone/>
            </a:pPr>
            <a:r>
              <a:rPr lang="en-US" sz="2000" b="1" i="1" u="sng" dirty="0" smtClean="0">
                <a:solidFill>
                  <a:srgbClr val="C00000"/>
                </a:solidFill>
              </a:rPr>
              <a:t>Hypothesis</a:t>
            </a:r>
            <a:r>
              <a:rPr lang="en-US" sz="2000" b="1" i="1" dirty="0" smtClean="0">
                <a:solidFill>
                  <a:srgbClr val="C00000"/>
                </a:solidFill>
              </a:rPr>
              <a:t>: 	</a:t>
            </a:r>
          </a:p>
          <a:p>
            <a:pPr marL="0" indent="0">
              <a:buNone/>
            </a:pPr>
            <a:endParaRPr lang="en-US" sz="800" b="1" i="1" dirty="0">
              <a:solidFill>
                <a:srgbClr val="C00000"/>
              </a:solidFill>
            </a:endParaRPr>
          </a:p>
          <a:p>
            <a:pPr marL="0" indent="0">
              <a:buNone/>
            </a:pPr>
            <a:r>
              <a:rPr lang="en-US" sz="2000" b="1" dirty="0" smtClean="0">
                <a:solidFill>
                  <a:srgbClr val="C00000"/>
                </a:solidFill>
              </a:rPr>
              <a:t>Bob engages in meltdowns and aggression in order to obtain:</a:t>
            </a:r>
          </a:p>
          <a:p>
            <a:pPr marL="0" indent="0">
              <a:buNone/>
            </a:pPr>
            <a:endParaRPr lang="en-US" sz="800" b="1" dirty="0" smtClean="0">
              <a:solidFill>
                <a:srgbClr val="C00000"/>
              </a:solidFill>
            </a:endParaRPr>
          </a:p>
          <a:p>
            <a:pPr marL="0" indent="0">
              <a:buNone/>
            </a:pPr>
            <a:r>
              <a:rPr lang="en-US" sz="2000" b="1" dirty="0" smtClean="0">
                <a:solidFill>
                  <a:srgbClr val="C00000"/>
                </a:solidFill>
              </a:rPr>
              <a:t>“His way” in the form of escape from adult instructions and access to preferred ways of interacting with electronics or academic materials</a:t>
            </a:r>
          </a:p>
          <a:p>
            <a:pPr marL="0" indent="0">
              <a:buNone/>
            </a:pPr>
            <a:endParaRPr lang="en-US" sz="900" b="1" u="sng" dirty="0" smtClean="0">
              <a:solidFill>
                <a:srgbClr val="2505AD"/>
              </a:solidFill>
            </a:endParaRPr>
          </a:p>
          <a:p>
            <a:pPr marL="0" indent="0">
              <a:buNone/>
            </a:pPr>
            <a:endParaRPr lang="en-US" sz="2000" u="sng" dirty="0"/>
          </a:p>
          <a:p>
            <a:pPr marL="0" indent="0">
              <a:buNone/>
            </a:pPr>
            <a:endParaRPr lang="en-US" sz="2000" u="sng" dirty="0" smtClean="0"/>
          </a:p>
        </p:txBody>
      </p:sp>
      <p:sp>
        <p:nvSpPr>
          <p:cNvPr id="10" name="Rectangle 9"/>
          <p:cNvSpPr/>
          <p:nvPr/>
        </p:nvSpPr>
        <p:spPr>
          <a:xfrm>
            <a:off x="4800600" y="973347"/>
            <a:ext cx="2819400" cy="57150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1" name="Rectangle 3"/>
          <p:cNvSpPr>
            <a:spLocks noChangeArrowheads="1"/>
          </p:cNvSpPr>
          <p:nvPr/>
        </p:nvSpPr>
        <p:spPr bwMode="auto">
          <a:xfrm>
            <a:off x="0" y="3796466"/>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 name="Rectangle 37"/>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3" name="Rectangle 38"/>
          <p:cNvSpPr>
            <a:spLocks noChangeArrowheads="1"/>
          </p:cNvSpPr>
          <p:nvPr/>
        </p:nvSpPr>
        <p:spPr bwMode="auto">
          <a:xfrm>
            <a:off x="0" y="28670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2080770"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6344" r="64622"/>
          <a:stretch/>
        </p:blipFill>
        <p:spPr bwMode="auto">
          <a:xfrm>
            <a:off x="5181600" y="973351"/>
            <a:ext cx="2238988" cy="57338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595729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807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053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9" name="Rectangle 2"/>
          <p:cNvSpPr>
            <a:spLocks noGrp="1" noChangeArrowheads="1"/>
          </p:cNvSpPr>
          <p:nvPr>
            <p:ph type="title"/>
          </p:nvPr>
        </p:nvSpPr>
        <p:spPr>
          <a:xfrm>
            <a:off x="304800" y="240132"/>
            <a:ext cx="8534400" cy="639762"/>
          </a:xfrm>
        </p:spPr>
        <p:txBody>
          <a:bodyPr>
            <a:noAutofit/>
          </a:bodyPr>
          <a:lstStyle/>
          <a:p>
            <a:r>
              <a:rPr lang="en-US" sz="2800" b="1" dirty="0" smtClean="0"/>
              <a:t>Case Example (Dale, 11 </a:t>
            </a:r>
            <a:r>
              <a:rPr lang="en-US" sz="2800" b="1" dirty="0" err="1" smtClean="0"/>
              <a:t>yo</a:t>
            </a:r>
            <a:r>
              <a:rPr lang="en-US" sz="2800" b="1" dirty="0" smtClean="0"/>
              <a:t>, dx: Autism)</a:t>
            </a:r>
            <a:endParaRPr lang="en-US" sz="2800" b="1" dirty="0" smtClean="0">
              <a:solidFill>
                <a:srgbClr val="002060"/>
              </a:solidFill>
              <a:cs typeface="Times New Roman" pitchFamily="18" charset="0"/>
            </a:endParaRPr>
          </a:p>
        </p:txBody>
      </p:sp>
      <p:sp>
        <p:nvSpPr>
          <p:cNvPr id="7" name="Content Placeholder 6"/>
          <p:cNvSpPr>
            <a:spLocks noGrp="1"/>
          </p:cNvSpPr>
          <p:nvPr>
            <p:ph idx="1"/>
          </p:nvPr>
        </p:nvSpPr>
        <p:spPr>
          <a:xfrm>
            <a:off x="543931" y="1524000"/>
            <a:ext cx="3875669" cy="4572001"/>
          </a:xfrm>
        </p:spPr>
        <p:txBody>
          <a:bodyPr>
            <a:normAutofit/>
          </a:bodyPr>
          <a:lstStyle/>
          <a:p>
            <a:pPr marL="0" indent="0">
              <a:buNone/>
            </a:pPr>
            <a:endParaRPr lang="en-US" sz="2000" b="1" i="1" u="sng" dirty="0">
              <a:solidFill>
                <a:srgbClr val="C00000"/>
              </a:solidFill>
            </a:endParaRPr>
          </a:p>
          <a:p>
            <a:pPr marL="0" indent="0">
              <a:buNone/>
            </a:pPr>
            <a:endParaRPr lang="en-US" sz="2000" b="1" i="1" u="sng" dirty="0" smtClean="0">
              <a:solidFill>
                <a:srgbClr val="C00000"/>
              </a:solidFill>
            </a:endParaRPr>
          </a:p>
          <a:p>
            <a:pPr marL="0" indent="0">
              <a:buNone/>
            </a:pPr>
            <a:endParaRPr lang="en-US" sz="2000" b="1" i="1" u="sng" dirty="0">
              <a:solidFill>
                <a:srgbClr val="C00000"/>
              </a:solidFill>
            </a:endParaRPr>
          </a:p>
          <a:p>
            <a:pPr marL="0" indent="0">
              <a:buNone/>
            </a:pPr>
            <a:r>
              <a:rPr lang="en-US" sz="2000" b="1" i="1" u="sng" dirty="0" smtClean="0">
                <a:solidFill>
                  <a:srgbClr val="C00000"/>
                </a:solidFill>
              </a:rPr>
              <a:t>Hypothesis</a:t>
            </a:r>
            <a:r>
              <a:rPr lang="en-US" sz="2000" b="1" i="1" dirty="0" smtClean="0">
                <a:solidFill>
                  <a:srgbClr val="C00000"/>
                </a:solidFill>
              </a:rPr>
              <a:t>: 	</a:t>
            </a:r>
          </a:p>
          <a:p>
            <a:pPr marL="0" indent="0">
              <a:buNone/>
            </a:pPr>
            <a:endParaRPr lang="en-US" sz="800" b="1" i="1" dirty="0">
              <a:solidFill>
                <a:srgbClr val="C00000"/>
              </a:solidFill>
            </a:endParaRPr>
          </a:p>
          <a:p>
            <a:pPr marL="0" indent="0">
              <a:buNone/>
            </a:pPr>
            <a:r>
              <a:rPr lang="en-US" sz="2000" b="1" dirty="0" smtClean="0">
                <a:solidFill>
                  <a:srgbClr val="C00000"/>
                </a:solidFill>
              </a:rPr>
              <a:t>Dale engages in meltdowns and aggression in order to obtain:</a:t>
            </a:r>
          </a:p>
          <a:p>
            <a:pPr marL="0" indent="0">
              <a:buNone/>
            </a:pPr>
            <a:endParaRPr lang="en-US" sz="800" b="1" dirty="0" smtClean="0">
              <a:solidFill>
                <a:srgbClr val="C00000"/>
              </a:solidFill>
            </a:endParaRPr>
          </a:p>
          <a:p>
            <a:pPr marL="0" indent="0">
              <a:buNone/>
            </a:pPr>
            <a:r>
              <a:rPr lang="en-US" sz="2000" b="1" dirty="0" smtClean="0">
                <a:solidFill>
                  <a:srgbClr val="C00000"/>
                </a:solidFill>
              </a:rPr>
              <a:t>“His way” in the form of escape from adult instructions and access to preferred (tangible) items, and adult attention. </a:t>
            </a:r>
          </a:p>
          <a:p>
            <a:pPr marL="0" indent="0">
              <a:buNone/>
            </a:pPr>
            <a:r>
              <a:rPr lang="en-US" sz="2000" b="1" dirty="0" smtClean="0">
                <a:solidFill>
                  <a:srgbClr val="C00000"/>
                </a:solidFill>
              </a:rPr>
              <a:t> </a:t>
            </a:r>
          </a:p>
          <a:p>
            <a:pPr marL="0" indent="0">
              <a:buNone/>
            </a:pPr>
            <a:endParaRPr lang="en-US" sz="900" b="1" u="sng" dirty="0" smtClean="0">
              <a:solidFill>
                <a:srgbClr val="2505AD"/>
              </a:solidFill>
            </a:endParaRPr>
          </a:p>
          <a:p>
            <a:pPr marL="0" indent="0">
              <a:buNone/>
            </a:pPr>
            <a:endParaRPr lang="en-US" sz="2000" u="sng" dirty="0" smtClean="0"/>
          </a:p>
        </p:txBody>
      </p:sp>
      <p:sp>
        <p:nvSpPr>
          <p:cNvPr id="10" name="Rectangle 9"/>
          <p:cNvSpPr/>
          <p:nvPr/>
        </p:nvSpPr>
        <p:spPr>
          <a:xfrm>
            <a:off x="4800600" y="1524000"/>
            <a:ext cx="3048000" cy="38100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1" name="Rectangle 3"/>
          <p:cNvSpPr>
            <a:spLocks noChangeArrowheads="1"/>
          </p:cNvSpPr>
          <p:nvPr/>
        </p:nvSpPr>
        <p:spPr bwMode="auto">
          <a:xfrm>
            <a:off x="0" y="3796466"/>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 name="Rectangle 37"/>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3" name="Rectangle 38"/>
          <p:cNvSpPr>
            <a:spLocks noChangeArrowheads="1"/>
          </p:cNvSpPr>
          <p:nvPr/>
        </p:nvSpPr>
        <p:spPr bwMode="auto">
          <a:xfrm>
            <a:off x="0" y="28670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207974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9891"/>
          <a:stretch/>
        </p:blipFill>
        <p:spPr bwMode="auto">
          <a:xfrm>
            <a:off x="5100959" y="1731036"/>
            <a:ext cx="2348445" cy="34710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337882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797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0" y="304800"/>
            <a:ext cx="2895600" cy="1447800"/>
          </a:xfrm>
        </p:spPr>
        <p:txBody>
          <a:bodyPr>
            <a:noAutofit/>
          </a:bodyPr>
          <a:lstStyle/>
          <a:p>
            <a:pPr lvl="0" fontAlgn="base">
              <a:spcAft>
                <a:spcPct val="0"/>
              </a:spcAft>
              <a:tabLst>
                <a:tab pos="228600" algn="l"/>
              </a:tabLst>
            </a:pPr>
            <a:r>
              <a:rPr lang="en-US" sz="4000" b="1" dirty="0" smtClean="0">
                <a:ea typeface="Times New Roman" pitchFamily="18" charset="0"/>
                <a:cs typeface="Arial" pitchFamily="34" charset="0"/>
              </a:rPr>
              <a:t>Outcomes </a:t>
            </a:r>
            <a:r>
              <a:rPr lang="en-US" sz="1800" b="1" dirty="0" smtClean="0">
                <a:ea typeface="Times New Roman" pitchFamily="18" charset="0"/>
                <a:cs typeface="Arial" pitchFamily="34" charset="0"/>
              </a:rPr>
              <a:t>(aggregated)</a:t>
            </a:r>
            <a:endParaRPr lang="en-US" sz="1800" b="1" dirty="0" smtClean="0">
              <a:cs typeface="Arial" pitchFamily="34" charset="0"/>
            </a:endParaRPr>
          </a:p>
        </p:txBody>
      </p:sp>
      <p:pic>
        <p:nvPicPr>
          <p:cNvPr id="207872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46425" y="509588"/>
            <a:ext cx="5159375" cy="5846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76520384"/>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81000" y="-76200"/>
            <a:ext cx="8382000" cy="639762"/>
          </a:xfrm>
        </p:spPr>
        <p:txBody>
          <a:bodyPr>
            <a:noAutofit/>
          </a:bodyPr>
          <a:lstStyle/>
          <a:p>
            <a:pPr lvl="0" algn="l" fontAlgn="base">
              <a:spcAft>
                <a:spcPct val="0"/>
              </a:spcAft>
              <a:tabLst>
                <a:tab pos="228600" algn="l"/>
              </a:tabLst>
            </a:pPr>
            <a:r>
              <a:rPr lang="en-US" sz="2400" b="1" dirty="0" smtClean="0">
                <a:ea typeface="Times New Roman" pitchFamily="18" charset="0"/>
                <a:cs typeface="Arial" pitchFamily="34" charset="0"/>
              </a:rPr>
              <a:t>    	</a:t>
            </a:r>
            <a:r>
              <a:rPr lang="en-US" sz="2200" b="1" dirty="0" smtClean="0">
                <a:solidFill>
                  <a:srgbClr val="C00000"/>
                </a:solidFill>
                <a:ea typeface="Times New Roman" pitchFamily="18" charset="0"/>
                <a:cs typeface="Arial" pitchFamily="34" charset="0"/>
              </a:rPr>
              <a:t>Cost Assessment</a:t>
            </a:r>
            <a:endParaRPr lang="en-US" sz="2200" b="1" dirty="0" smtClean="0">
              <a:solidFill>
                <a:srgbClr val="C00000"/>
              </a:solidFill>
              <a:cs typeface="Arial" pitchFamily="34" charset="0"/>
            </a:endParaRPr>
          </a:p>
        </p:txBody>
      </p:sp>
      <p:sp>
        <p:nvSpPr>
          <p:cNvPr id="11" name="Rectangle 10"/>
          <p:cNvSpPr/>
          <p:nvPr/>
        </p:nvSpPr>
        <p:spPr>
          <a:xfrm>
            <a:off x="1371601" y="420624"/>
            <a:ext cx="6156918" cy="62849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75655" name="Picture 7"/>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7883"/>
          <a:stretch/>
        </p:blipFill>
        <p:spPr bwMode="auto">
          <a:xfrm>
            <a:off x="1516060" y="310896"/>
            <a:ext cx="6012458" cy="6321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4191000" y="576072"/>
            <a:ext cx="1371600" cy="5983560"/>
          </a:xfrm>
          <a:prstGeom prst="rect">
            <a:avLst/>
          </a:prstGeom>
          <a:solidFill>
            <a:schemeClr val="bg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p:txBody>
      </p:sp>
      <p:sp>
        <p:nvSpPr>
          <p:cNvPr id="7" name="Rectangle 6"/>
          <p:cNvSpPr/>
          <p:nvPr/>
        </p:nvSpPr>
        <p:spPr>
          <a:xfrm>
            <a:off x="5916168" y="646176"/>
            <a:ext cx="1143000" cy="4572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5690616" y="6236208"/>
            <a:ext cx="1520952" cy="3048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55771770"/>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09600" y="1066800"/>
            <a:ext cx="7543800" cy="3733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p:txBody>
      </p:sp>
      <p:sp>
        <p:nvSpPr>
          <p:cNvPr id="4" name="Title 5"/>
          <p:cNvSpPr>
            <a:spLocks noGrp="1"/>
          </p:cNvSpPr>
          <p:nvPr>
            <p:ph type="title"/>
          </p:nvPr>
        </p:nvSpPr>
        <p:spPr>
          <a:xfrm>
            <a:off x="457200" y="198438"/>
            <a:ext cx="8382000" cy="639762"/>
          </a:xfrm>
        </p:spPr>
        <p:txBody>
          <a:bodyPr>
            <a:noAutofit/>
          </a:bodyPr>
          <a:lstStyle/>
          <a:p>
            <a:pPr lvl="0" algn="l" fontAlgn="base">
              <a:spcAft>
                <a:spcPct val="0"/>
              </a:spcAft>
              <a:tabLst>
                <a:tab pos="228600" algn="l"/>
              </a:tabLst>
            </a:pPr>
            <a:r>
              <a:rPr lang="en-US" sz="2200" b="1" dirty="0" smtClean="0">
                <a:solidFill>
                  <a:srgbClr val="C00000"/>
                </a:solidFill>
                <a:ea typeface="Times New Roman" pitchFamily="18" charset="0"/>
                <a:cs typeface="Arial" pitchFamily="34" charset="0"/>
              </a:rPr>
              <a:t> General Social </a:t>
            </a:r>
            <a:r>
              <a:rPr lang="en-US" sz="2200" b="1" dirty="0">
                <a:solidFill>
                  <a:srgbClr val="C00000"/>
                </a:solidFill>
                <a:ea typeface="Times New Roman" pitchFamily="18" charset="0"/>
                <a:cs typeface="Arial" pitchFamily="34" charset="0"/>
              </a:rPr>
              <a:t>V</a:t>
            </a:r>
            <a:r>
              <a:rPr lang="en-US" sz="2200" b="1" dirty="0" smtClean="0">
                <a:solidFill>
                  <a:srgbClr val="C00000"/>
                </a:solidFill>
                <a:ea typeface="Times New Roman" pitchFamily="18" charset="0"/>
                <a:cs typeface="Arial" pitchFamily="34" charset="0"/>
              </a:rPr>
              <a:t>alidity Data </a:t>
            </a:r>
            <a:endParaRPr lang="en-US" sz="2200" b="1" dirty="0" smtClean="0">
              <a:solidFill>
                <a:srgbClr val="C00000"/>
              </a:solidFill>
              <a:cs typeface="Arial" pitchFamily="34" charset="0"/>
            </a:endParaRPr>
          </a:p>
        </p:txBody>
      </p:sp>
      <p:pic>
        <p:nvPicPr>
          <p:cNvPr id="2078721" name="Picture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8200" y="1066800"/>
            <a:ext cx="7626895" cy="38318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64370632"/>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09600" y="990600"/>
            <a:ext cx="7620000" cy="4953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p:txBody>
      </p:sp>
      <p:sp>
        <p:nvSpPr>
          <p:cNvPr id="3" name="Title 5"/>
          <p:cNvSpPr>
            <a:spLocks noGrp="1"/>
          </p:cNvSpPr>
          <p:nvPr>
            <p:ph type="title"/>
          </p:nvPr>
        </p:nvSpPr>
        <p:spPr>
          <a:xfrm>
            <a:off x="457200" y="198438"/>
            <a:ext cx="8382000" cy="639762"/>
          </a:xfrm>
        </p:spPr>
        <p:txBody>
          <a:bodyPr>
            <a:noAutofit/>
          </a:bodyPr>
          <a:lstStyle/>
          <a:p>
            <a:pPr lvl="0" algn="l" fontAlgn="base">
              <a:spcAft>
                <a:spcPct val="0"/>
              </a:spcAft>
              <a:tabLst>
                <a:tab pos="228600" algn="l"/>
              </a:tabLst>
            </a:pPr>
            <a:r>
              <a:rPr lang="en-US" sz="2200" b="1" dirty="0" smtClean="0">
                <a:solidFill>
                  <a:srgbClr val="C00000"/>
                </a:solidFill>
                <a:ea typeface="Times New Roman" pitchFamily="18" charset="0"/>
                <a:cs typeface="Arial" pitchFamily="34" charset="0"/>
              </a:rPr>
              <a:t>Personalized Social validity Data </a:t>
            </a:r>
            <a:endParaRPr lang="en-US" sz="2200" b="1" dirty="0" smtClean="0">
              <a:solidFill>
                <a:srgbClr val="C00000"/>
              </a:solidFill>
              <a:cs typeface="Arial" pitchFamily="34" charset="0"/>
            </a:endParaRPr>
          </a:p>
        </p:txBody>
      </p:sp>
      <p:pic>
        <p:nvPicPr>
          <p:cNvPr id="207974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8905" y="1066800"/>
            <a:ext cx="7626895" cy="51257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54451763"/>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797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0016" y="2731008"/>
            <a:ext cx="7187184" cy="38221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8179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9884" y="1219200"/>
            <a:ext cx="7147560" cy="14039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2"/>
          <p:cNvSpPr>
            <a:spLocks noGrp="1" noChangeArrowheads="1"/>
          </p:cNvSpPr>
          <p:nvPr>
            <p:ph type="title"/>
          </p:nvPr>
        </p:nvSpPr>
        <p:spPr>
          <a:xfrm>
            <a:off x="457200" y="274638"/>
            <a:ext cx="8229600" cy="639762"/>
          </a:xfrm>
        </p:spPr>
        <p:txBody>
          <a:bodyPr>
            <a:noAutofit/>
          </a:bodyPr>
          <a:lstStyle/>
          <a:p>
            <a:r>
              <a:rPr lang="en-US" sz="2400" b="1" dirty="0" smtClean="0"/>
              <a:t>Some open-ended responses from the Social Acceptability Questionnaire</a:t>
            </a:r>
            <a:endParaRPr lang="en-US" sz="2400" b="1" dirty="0" smtClean="0">
              <a:solidFill>
                <a:srgbClr val="002060"/>
              </a:solidFill>
              <a:cs typeface="Times New Roman" pitchFamily="18" charset="0"/>
            </a:endParaRPr>
          </a:p>
        </p:txBody>
      </p:sp>
    </p:spTree>
    <p:extLst>
      <p:ext uri="{BB962C8B-B14F-4D97-AF65-F5344CB8AC3E}">
        <p14:creationId xmlns:p14="http://schemas.microsoft.com/office/powerpoint/2010/main" val="632989633"/>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990600"/>
            <a:ext cx="9144000" cy="5791200"/>
          </a:xfrm>
        </p:spPr>
        <p:txBody>
          <a:bodyPr>
            <a:normAutofit/>
          </a:bodyPr>
          <a:lstStyle/>
          <a:p>
            <a:pPr>
              <a:buNone/>
            </a:pPr>
            <a:r>
              <a:rPr lang="en-US" dirty="0" smtClean="0">
                <a:latin typeface="Times New Roman" pitchFamily="18" charset="0"/>
                <a:cs typeface="Times New Roman" pitchFamily="18" charset="0"/>
              </a:rPr>
              <a:t> </a:t>
            </a:r>
            <a:endParaRPr lang="en-US" sz="3000" dirty="0" smtClean="0">
              <a:latin typeface="Times New Roman" pitchFamily="18" charset="0"/>
              <a:cs typeface="Times New Roman" pitchFamily="18" charset="0"/>
            </a:endParaRPr>
          </a:p>
          <a:p>
            <a:pPr>
              <a:buNone/>
            </a:pPr>
            <a:endParaRPr lang="en-US" dirty="0" smtClean="0">
              <a:latin typeface="Times New Roman" pitchFamily="18" charset="0"/>
              <a:cs typeface="Times New Roman" pitchFamily="18" charset="0"/>
            </a:endParaRPr>
          </a:p>
        </p:txBody>
      </p:sp>
      <p:sp>
        <p:nvSpPr>
          <p:cNvPr id="8" name="Rectangle 7"/>
          <p:cNvSpPr/>
          <p:nvPr/>
        </p:nvSpPr>
        <p:spPr>
          <a:xfrm>
            <a:off x="304800" y="228600"/>
            <a:ext cx="8610600" cy="6248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p:txBody>
      </p:sp>
      <p:pic>
        <p:nvPicPr>
          <p:cNvPr id="2055171" name="Picture 3"/>
          <p:cNvPicPr>
            <a:picLocks noChangeAspect="1" noChangeArrowheads="1"/>
          </p:cNvPicPr>
          <p:nvPr/>
        </p:nvPicPr>
        <p:blipFill>
          <a:blip r:embed="rId3" cstate="print"/>
          <a:srcRect/>
          <a:stretch>
            <a:fillRect/>
          </a:stretch>
        </p:blipFill>
        <p:spPr bwMode="auto">
          <a:xfrm>
            <a:off x="76200" y="322008"/>
            <a:ext cx="8959406" cy="2155603"/>
          </a:xfrm>
          <a:prstGeom prst="rect">
            <a:avLst/>
          </a:prstGeom>
          <a:noFill/>
          <a:ln w="9525">
            <a:noFill/>
            <a:miter lim="800000"/>
            <a:headEnd/>
            <a:tailEnd/>
          </a:ln>
        </p:spPr>
      </p:pic>
      <p:pic>
        <p:nvPicPr>
          <p:cNvPr id="2055173" name="Picture 5"/>
          <p:cNvPicPr>
            <a:picLocks noChangeAspect="1" noChangeArrowheads="1"/>
          </p:cNvPicPr>
          <p:nvPr/>
        </p:nvPicPr>
        <p:blipFill>
          <a:blip r:embed="rId4" cstate="print"/>
          <a:srcRect/>
          <a:stretch>
            <a:fillRect/>
          </a:stretch>
        </p:blipFill>
        <p:spPr bwMode="auto">
          <a:xfrm>
            <a:off x="69342" y="2600326"/>
            <a:ext cx="8998458" cy="3760470"/>
          </a:xfrm>
          <a:prstGeom prst="rect">
            <a:avLst/>
          </a:prstGeom>
          <a:noFill/>
          <a:ln w="9525">
            <a:noFill/>
            <a:miter lim="800000"/>
            <a:headEnd/>
            <a:tailEnd/>
          </a:ln>
        </p:spPr>
      </p:pic>
      <p:sp>
        <p:nvSpPr>
          <p:cNvPr id="9" name="Rectangle 8"/>
          <p:cNvSpPr/>
          <p:nvPr/>
        </p:nvSpPr>
        <p:spPr>
          <a:xfrm>
            <a:off x="6934487" y="381000"/>
            <a:ext cx="304800" cy="152400"/>
          </a:xfrm>
          <a:prstGeom prst="rect">
            <a:avLst/>
          </a:prstGeom>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0" name="Rectangle 9"/>
          <p:cNvSpPr/>
          <p:nvPr/>
        </p:nvSpPr>
        <p:spPr>
          <a:xfrm>
            <a:off x="4800600" y="2667000"/>
            <a:ext cx="457200" cy="381000"/>
          </a:xfrm>
          <a:prstGeom prst="rect">
            <a:avLst/>
          </a:prstGeom>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1" name="Rectangle 10"/>
          <p:cNvSpPr/>
          <p:nvPr/>
        </p:nvSpPr>
        <p:spPr>
          <a:xfrm>
            <a:off x="7620000" y="3200400"/>
            <a:ext cx="304800" cy="152400"/>
          </a:xfrm>
          <a:prstGeom prst="rect">
            <a:avLst/>
          </a:prstGeom>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1002064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52400" y="274638"/>
            <a:ext cx="8763000" cy="487362"/>
          </a:xfrm>
        </p:spPr>
        <p:txBody>
          <a:bodyPr>
            <a:noAutofit/>
          </a:bodyPr>
          <a:lstStyle/>
          <a:p>
            <a:r>
              <a:rPr lang="en-US" sz="4000" b="1" dirty="0" smtClean="0"/>
              <a:t>Implications</a:t>
            </a:r>
            <a:endParaRPr lang="en-US" sz="4000" b="1" dirty="0"/>
          </a:p>
        </p:txBody>
      </p:sp>
      <p:sp>
        <p:nvSpPr>
          <p:cNvPr id="7" name="Content Placeholder 6"/>
          <p:cNvSpPr>
            <a:spLocks noGrp="1"/>
          </p:cNvSpPr>
          <p:nvPr>
            <p:ph idx="1"/>
          </p:nvPr>
        </p:nvSpPr>
        <p:spPr>
          <a:xfrm>
            <a:off x="106680" y="1676400"/>
            <a:ext cx="8763000" cy="4953000"/>
          </a:xfrm>
        </p:spPr>
        <p:txBody>
          <a:bodyPr>
            <a:normAutofit/>
          </a:bodyPr>
          <a:lstStyle/>
          <a:p>
            <a:pPr marL="0" indent="0">
              <a:lnSpc>
                <a:spcPct val="110000"/>
              </a:lnSpc>
              <a:spcBef>
                <a:spcPts val="0"/>
              </a:spcBef>
              <a:buNone/>
            </a:pPr>
            <a:r>
              <a:rPr lang="en-US" b="1" dirty="0" smtClean="0"/>
              <a:t>If the problem behavior occurs with regularity, </a:t>
            </a:r>
          </a:p>
          <a:p>
            <a:pPr marL="0" indent="0">
              <a:lnSpc>
                <a:spcPct val="110000"/>
              </a:lnSpc>
              <a:spcBef>
                <a:spcPts val="0"/>
              </a:spcBef>
              <a:buNone/>
            </a:pPr>
            <a:endParaRPr lang="en-US" b="1" dirty="0"/>
          </a:p>
          <a:p>
            <a:pPr marL="0" indent="0">
              <a:lnSpc>
                <a:spcPct val="110000"/>
              </a:lnSpc>
              <a:spcBef>
                <a:spcPts val="0"/>
              </a:spcBef>
              <a:buNone/>
            </a:pPr>
            <a:endParaRPr lang="en-US" b="1" dirty="0" smtClean="0"/>
          </a:p>
          <a:p>
            <a:pPr marL="0" indent="0">
              <a:lnSpc>
                <a:spcPct val="110000"/>
              </a:lnSpc>
              <a:spcBef>
                <a:spcPts val="0"/>
              </a:spcBef>
              <a:buNone/>
            </a:pPr>
            <a:endParaRPr lang="en-US" b="1" dirty="0" smtClean="0"/>
          </a:p>
          <a:p>
            <a:pPr marL="0" indent="0" algn="r">
              <a:lnSpc>
                <a:spcPct val="110000"/>
              </a:lnSpc>
              <a:spcBef>
                <a:spcPts val="0"/>
              </a:spcBef>
              <a:buNone/>
            </a:pPr>
            <a:r>
              <a:rPr lang="en-US" b="1" dirty="0" smtClean="0"/>
              <a:t>it is being </a:t>
            </a:r>
            <a:r>
              <a:rPr lang="en-US" b="1" dirty="0" smtClean="0">
                <a:solidFill>
                  <a:srgbClr val="0070C0"/>
                </a:solidFill>
              </a:rPr>
              <a:t>reinforced</a:t>
            </a:r>
          </a:p>
          <a:p>
            <a:pPr>
              <a:lnSpc>
                <a:spcPct val="110000"/>
              </a:lnSpc>
              <a:spcBef>
                <a:spcPts val="0"/>
              </a:spcBef>
            </a:pPr>
            <a:endParaRPr lang="en-US" b="1" dirty="0" smtClean="0"/>
          </a:p>
          <a:p>
            <a:pPr marL="914400" lvl="2" indent="0">
              <a:lnSpc>
                <a:spcPct val="110000"/>
              </a:lnSpc>
              <a:spcBef>
                <a:spcPts val="0"/>
              </a:spcBef>
              <a:buNone/>
            </a:pPr>
            <a:endParaRPr lang="en-US" sz="2800" b="1" dirty="0" smtClean="0"/>
          </a:p>
        </p:txBody>
      </p:sp>
    </p:spTree>
    <p:extLst>
      <p:ext uri="{BB962C8B-B14F-4D97-AF65-F5344CB8AC3E}">
        <p14:creationId xmlns:p14="http://schemas.microsoft.com/office/powerpoint/2010/main" val="3471951512"/>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106680" y="457200"/>
            <a:ext cx="8763000" cy="6172200"/>
          </a:xfrm>
        </p:spPr>
        <p:txBody>
          <a:bodyPr>
            <a:noAutofit/>
          </a:bodyPr>
          <a:lstStyle/>
          <a:p>
            <a:pPr marL="457200" lvl="1" indent="0">
              <a:lnSpc>
                <a:spcPct val="110000"/>
              </a:lnSpc>
              <a:spcBef>
                <a:spcPts val="0"/>
              </a:spcBef>
              <a:buNone/>
            </a:pPr>
            <a:r>
              <a:rPr lang="en-US" sz="3200" b="1" dirty="0" smtClean="0"/>
              <a:t>Solution involves four </a:t>
            </a:r>
            <a:r>
              <a:rPr lang="en-US" sz="3200" b="1" u="sng" dirty="0" smtClean="0"/>
              <a:t>main</a:t>
            </a:r>
            <a:r>
              <a:rPr lang="en-US" sz="3200" b="1" dirty="0" smtClean="0"/>
              <a:t> steps:</a:t>
            </a:r>
          </a:p>
          <a:p>
            <a:pPr marL="457200" lvl="1" indent="0">
              <a:lnSpc>
                <a:spcPct val="110000"/>
              </a:lnSpc>
              <a:spcBef>
                <a:spcPts val="0"/>
              </a:spcBef>
              <a:buNone/>
            </a:pPr>
            <a:endParaRPr lang="en-US" sz="1800" b="1" dirty="0" smtClean="0"/>
          </a:p>
          <a:p>
            <a:pPr marL="1371600" lvl="2" indent="-457200">
              <a:lnSpc>
                <a:spcPct val="110000"/>
              </a:lnSpc>
              <a:spcBef>
                <a:spcPts val="0"/>
              </a:spcBef>
              <a:buFont typeface="+mj-lt"/>
              <a:buAutoNum type="arabicPeriod"/>
            </a:pPr>
            <a:r>
              <a:rPr lang="en-US" sz="3200" b="1" dirty="0" smtClean="0"/>
              <a:t>Identify the </a:t>
            </a:r>
            <a:r>
              <a:rPr lang="en-US" sz="3200" b="1" dirty="0" smtClean="0">
                <a:solidFill>
                  <a:srgbClr val="0070C0"/>
                </a:solidFill>
              </a:rPr>
              <a:t>reinforcers</a:t>
            </a:r>
          </a:p>
          <a:p>
            <a:pPr lvl="2">
              <a:lnSpc>
                <a:spcPct val="110000"/>
              </a:lnSpc>
              <a:spcBef>
                <a:spcPts val="0"/>
              </a:spcBef>
              <a:buFont typeface="+mj-lt"/>
              <a:buAutoNum type="arabicPeriod"/>
            </a:pPr>
            <a:endParaRPr lang="en-US" sz="1200" b="1" dirty="0" smtClean="0"/>
          </a:p>
          <a:p>
            <a:pPr marL="1371600" lvl="2" indent="-457200">
              <a:lnSpc>
                <a:spcPct val="110000"/>
              </a:lnSpc>
              <a:spcBef>
                <a:spcPts val="0"/>
              </a:spcBef>
              <a:buFont typeface="+mj-lt"/>
              <a:buAutoNum type="arabicPeriod"/>
            </a:pPr>
            <a:r>
              <a:rPr lang="en-US" sz="3200" b="1" dirty="0" smtClean="0"/>
              <a:t>Strengthen alternative behavior with the </a:t>
            </a:r>
            <a:r>
              <a:rPr lang="en-US" sz="3200" b="1" dirty="0" smtClean="0">
                <a:solidFill>
                  <a:srgbClr val="0070C0"/>
                </a:solidFill>
              </a:rPr>
              <a:t>reinforcers</a:t>
            </a:r>
          </a:p>
          <a:p>
            <a:pPr lvl="2">
              <a:lnSpc>
                <a:spcPct val="110000"/>
              </a:lnSpc>
              <a:spcBef>
                <a:spcPts val="0"/>
              </a:spcBef>
              <a:buFont typeface="+mj-lt"/>
              <a:buAutoNum type="arabicPeriod"/>
            </a:pPr>
            <a:endParaRPr lang="en-US" sz="1200" b="1" dirty="0" smtClean="0"/>
          </a:p>
          <a:p>
            <a:pPr marL="1371600" lvl="2" indent="-457200">
              <a:lnSpc>
                <a:spcPct val="110000"/>
              </a:lnSpc>
              <a:spcBef>
                <a:spcPts val="0"/>
              </a:spcBef>
              <a:buFont typeface="+mj-lt"/>
              <a:buAutoNum type="arabicPeriod"/>
            </a:pPr>
            <a:r>
              <a:rPr lang="en-US" sz="3200" b="1" dirty="0" smtClean="0"/>
              <a:t>Teach child to tolerate </a:t>
            </a:r>
            <a:r>
              <a:rPr lang="en-US" sz="3200" b="1" dirty="0" smtClean="0">
                <a:solidFill>
                  <a:srgbClr val="0070C0"/>
                </a:solidFill>
              </a:rPr>
              <a:t>reinforcers </a:t>
            </a:r>
            <a:r>
              <a:rPr lang="en-US" sz="3200" b="1" dirty="0" smtClean="0"/>
              <a:t>being unavailable</a:t>
            </a:r>
          </a:p>
          <a:p>
            <a:pPr lvl="2">
              <a:lnSpc>
                <a:spcPct val="110000"/>
              </a:lnSpc>
              <a:spcBef>
                <a:spcPts val="0"/>
              </a:spcBef>
              <a:buFont typeface="+mj-lt"/>
              <a:buAutoNum type="arabicPeriod"/>
            </a:pPr>
            <a:endParaRPr lang="en-US" sz="1200" b="1" dirty="0" smtClean="0"/>
          </a:p>
          <a:p>
            <a:pPr marL="1371600" lvl="2" indent="-457200">
              <a:lnSpc>
                <a:spcPct val="110000"/>
              </a:lnSpc>
              <a:spcBef>
                <a:spcPts val="0"/>
              </a:spcBef>
              <a:buFont typeface="+mj-lt"/>
              <a:buAutoNum type="arabicPeriod"/>
            </a:pPr>
            <a:r>
              <a:rPr lang="en-US" sz="3200" b="1" dirty="0" smtClean="0"/>
              <a:t>Have relevant people manage the </a:t>
            </a:r>
            <a:r>
              <a:rPr lang="en-US" sz="3200" b="1" dirty="0" smtClean="0">
                <a:solidFill>
                  <a:srgbClr val="0070C0"/>
                </a:solidFill>
              </a:rPr>
              <a:t>reinforcers </a:t>
            </a:r>
            <a:r>
              <a:rPr lang="en-US" sz="3200" b="1" dirty="0" smtClean="0"/>
              <a:t>in real contexts</a:t>
            </a:r>
          </a:p>
          <a:p>
            <a:pPr marL="914400" lvl="2" indent="0">
              <a:lnSpc>
                <a:spcPct val="110000"/>
              </a:lnSpc>
              <a:spcBef>
                <a:spcPts val="0"/>
              </a:spcBef>
              <a:buNone/>
            </a:pPr>
            <a:endParaRPr lang="en-US" sz="3200" b="1" dirty="0" smtClean="0">
              <a:solidFill>
                <a:srgbClr val="C00000"/>
              </a:solidFill>
            </a:endParaRPr>
          </a:p>
        </p:txBody>
      </p:sp>
    </p:spTree>
    <p:extLst>
      <p:ext uri="{BB962C8B-B14F-4D97-AF65-F5344CB8AC3E}">
        <p14:creationId xmlns:p14="http://schemas.microsoft.com/office/powerpoint/2010/main" val="27940941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106680" y="457200"/>
            <a:ext cx="8763000" cy="6172200"/>
          </a:xfrm>
        </p:spPr>
        <p:txBody>
          <a:bodyPr>
            <a:normAutofit fontScale="92500" lnSpcReduction="10000"/>
          </a:bodyPr>
          <a:lstStyle/>
          <a:p>
            <a:pPr marL="0" indent="0">
              <a:lnSpc>
                <a:spcPct val="110000"/>
              </a:lnSpc>
              <a:spcBef>
                <a:spcPts val="0"/>
              </a:spcBef>
              <a:buNone/>
            </a:pPr>
            <a:r>
              <a:rPr lang="en-US" sz="3600" b="1" dirty="0" smtClean="0"/>
              <a:t>Our treatments result in generalized and socially validated improvements in problem behavior because they are</a:t>
            </a:r>
          </a:p>
          <a:p>
            <a:pPr marL="0" indent="0">
              <a:lnSpc>
                <a:spcPct val="110000"/>
              </a:lnSpc>
              <a:spcBef>
                <a:spcPts val="0"/>
              </a:spcBef>
              <a:buNone/>
            </a:pPr>
            <a:endParaRPr lang="en-US" sz="3600" b="1" dirty="0"/>
          </a:p>
          <a:p>
            <a:pPr marL="0" indent="0" algn="r">
              <a:lnSpc>
                <a:spcPct val="110000"/>
              </a:lnSpc>
              <a:spcBef>
                <a:spcPts val="0"/>
              </a:spcBef>
              <a:buNone/>
            </a:pPr>
            <a:r>
              <a:rPr lang="en-US" sz="3600" b="1" dirty="0" smtClean="0"/>
              <a:t>	</a:t>
            </a:r>
            <a:r>
              <a:rPr lang="en-US" sz="3200" b="1" dirty="0" smtClean="0">
                <a:solidFill>
                  <a:srgbClr val="C00000"/>
                </a:solidFill>
              </a:rPr>
              <a:t>Skill-based</a:t>
            </a:r>
          </a:p>
          <a:p>
            <a:pPr marL="0" indent="0" algn="r">
              <a:lnSpc>
                <a:spcPct val="110000"/>
              </a:lnSpc>
              <a:spcBef>
                <a:spcPts val="0"/>
              </a:spcBef>
              <a:buNone/>
            </a:pPr>
            <a:r>
              <a:rPr lang="en-US" sz="3200" b="1" dirty="0" smtClean="0">
                <a:solidFill>
                  <a:srgbClr val="C00000"/>
                </a:solidFill>
              </a:rPr>
              <a:t>Progressive </a:t>
            </a:r>
          </a:p>
          <a:p>
            <a:pPr marL="0" indent="0" algn="r">
              <a:lnSpc>
                <a:spcPct val="110000"/>
              </a:lnSpc>
              <a:spcBef>
                <a:spcPts val="0"/>
              </a:spcBef>
              <a:buNone/>
            </a:pPr>
            <a:r>
              <a:rPr lang="en-US" sz="3200" b="1" dirty="0" smtClean="0">
                <a:solidFill>
                  <a:srgbClr val="C00000"/>
                </a:solidFill>
              </a:rPr>
              <a:t>Address communication </a:t>
            </a:r>
            <a:r>
              <a:rPr lang="en-US" sz="3200" b="1" i="1" dirty="0" smtClean="0">
                <a:solidFill>
                  <a:srgbClr val="C00000"/>
                </a:solidFill>
              </a:rPr>
              <a:t>and</a:t>
            </a:r>
            <a:r>
              <a:rPr lang="en-US" sz="3200" b="1" dirty="0" smtClean="0">
                <a:solidFill>
                  <a:srgbClr val="C00000"/>
                </a:solidFill>
              </a:rPr>
              <a:t> toleration</a:t>
            </a:r>
          </a:p>
          <a:p>
            <a:pPr marL="0" indent="0" algn="r">
              <a:lnSpc>
                <a:spcPct val="110000"/>
              </a:lnSpc>
              <a:spcBef>
                <a:spcPts val="0"/>
              </a:spcBef>
              <a:buNone/>
            </a:pPr>
            <a:r>
              <a:rPr lang="en-US" sz="3200" b="1" dirty="0" smtClean="0">
                <a:solidFill>
                  <a:srgbClr val="C00000"/>
                </a:solidFill>
              </a:rPr>
              <a:t>	Continuously informed by parent’s goals</a:t>
            </a:r>
          </a:p>
          <a:p>
            <a:pPr marL="0" indent="0" algn="r">
              <a:lnSpc>
                <a:spcPct val="110000"/>
              </a:lnSpc>
              <a:spcBef>
                <a:spcPts val="0"/>
              </a:spcBef>
              <a:buNone/>
            </a:pPr>
            <a:endParaRPr lang="en-US" sz="3200" b="1" dirty="0">
              <a:solidFill>
                <a:srgbClr val="0070C0"/>
              </a:solidFill>
            </a:endParaRPr>
          </a:p>
          <a:p>
            <a:pPr marL="0" indent="0">
              <a:lnSpc>
                <a:spcPct val="110000"/>
              </a:lnSpc>
              <a:spcBef>
                <a:spcPts val="0"/>
              </a:spcBef>
              <a:buNone/>
            </a:pPr>
            <a:r>
              <a:rPr lang="en-US" sz="3200" b="1" dirty="0" smtClean="0"/>
              <a:t>based on a scientifically valid means for identifying the </a:t>
            </a:r>
            <a:r>
              <a:rPr lang="en-US" sz="3200" b="1" dirty="0" smtClean="0">
                <a:solidFill>
                  <a:srgbClr val="0070C0"/>
                </a:solidFill>
              </a:rPr>
              <a:t>reinforcer</a:t>
            </a:r>
            <a:endParaRPr lang="en-US" sz="3200" b="1" dirty="0"/>
          </a:p>
          <a:p>
            <a:pPr marL="0" indent="0">
              <a:lnSpc>
                <a:spcPct val="110000"/>
              </a:lnSpc>
              <a:spcBef>
                <a:spcPts val="0"/>
              </a:spcBef>
              <a:buNone/>
            </a:pPr>
            <a:r>
              <a:rPr lang="en-US" sz="3200" b="1" dirty="0" smtClean="0"/>
              <a:t> </a:t>
            </a:r>
          </a:p>
        </p:txBody>
      </p:sp>
    </p:spTree>
    <p:extLst>
      <p:ext uri="{BB962C8B-B14F-4D97-AF65-F5344CB8AC3E}">
        <p14:creationId xmlns:p14="http://schemas.microsoft.com/office/powerpoint/2010/main" val="1096414083"/>
      </p:ext>
    </p:extLst>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52400" y="274638"/>
            <a:ext cx="8763000" cy="487362"/>
          </a:xfrm>
        </p:spPr>
        <p:txBody>
          <a:bodyPr>
            <a:noAutofit/>
          </a:bodyPr>
          <a:lstStyle/>
          <a:p>
            <a:r>
              <a:rPr lang="en-US" sz="3600" b="1" dirty="0" smtClean="0"/>
              <a:t>Implications</a:t>
            </a:r>
            <a:endParaRPr lang="en-US" sz="3600" b="1" dirty="0"/>
          </a:p>
        </p:txBody>
      </p:sp>
      <p:sp>
        <p:nvSpPr>
          <p:cNvPr id="7" name="Content Placeholder 6"/>
          <p:cNvSpPr>
            <a:spLocks noGrp="1"/>
          </p:cNvSpPr>
          <p:nvPr>
            <p:ph idx="1"/>
          </p:nvPr>
        </p:nvSpPr>
        <p:spPr>
          <a:xfrm>
            <a:off x="368448" y="914400"/>
            <a:ext cx="8699352" cy="5715000"/>
          </a:xfrm>
        </p:spPr>
        <p:txBody>
          <a:bodyPr>
            <a:normAutofit/>
          </a:bodyPr>
          <a:lstStyle/>
          <a:p>
            <a:pPr>
              <a:lnSpc>
                <a:spcPct val="110000"/>
              </a:lnSpc>
              <a:spcBef>
                <a:spcPts val="0"/>
              </a:spcBef>
            </a:pPr>
            <a:r>
              <a:rPr lang="en-US" b="1" dirty="0" smtClean="0">
                <a:solidFill>
                  <a:srgbClr val="C00000"/>
                </a:solidFill>
              </a:rPr>
              <a:t>Solution is simple to describe but more complex in execution</a:t>
            </a:r>
          </a:p>
          <a:p>
            <a:pPr>
              <a:lnSpc>
                <a:spcPct val="110000"/>
              </a:lnSpc>
              <a:spcBef>
                <a:spcPts val="0"/>
              </a:spcBef>
            </a:pPr>
            <a:endParaRPr lang="en-US" sz="800" b="1" dirty="0" smtClean="0">
              <a:solidFill>
                <a:srgbClr val="C00000"/>
              </a:solidFill>
            </a:endParaRPr>
          </a:p>
          <a:p>
            <a:pPr lvl="1">
              <a:lnSpc>
                <a:spcPct val="110000"/>
              </a:lnSpc>
              <a:spcBef>
                <a:spcPts val="0"/>
              </a:spcBef>
            </a:pPr>
            <a:r>
              <a:rPr lang="en-US" sz="2000" b="1" dirty="0" smtClean="0"/>
              <a:t>Specific skills </a:t>
            </a:r>
          </a:p>
          <a:p>
            <a:pPr lvl="1" indent="0">
              <a:lnSpc>
                <a:spcPct val="110000"/>
              </a:lnSpc>
              <a:spcBef>
                <a:spcPts val="0"/>
              </a:spcBef>
              <a:buNone/>
            </a:pPr>
            <a:r>
              <a:rPr lang="en-US" sz="2000" b="1" dirty="0" smtClean="0"/>
              <a:t>of a BCBA are </a:t>
            </a:r>
          </a:p>
          <a:p>
            <a:pPr lvl="1" indent="0">
              <a:lnSpc>
                <a:spcPct val="110000"/>
              </a:lnSpc>
              <a:spcBef>
                <a:spcPts val="0"/>
              </a:spcBef>
              <a:buNone/>
            </a:pPr>
            <a:r>
              <a:rPr lang="en-US" sz="2000" b="1" dirty="0" smtClean="0"/>
              <a:t>required</a:t>
            </a:r>
          </a:p>
          <a:p>
            <a:pPr lvl="1">
              <a:lnSpc>
                <a:spcPct val="110000"/>
              </a:lnSpc>
              <a:spcBef>
                <a:spcPts val="0"/>
              </a:spcBef>
            </a:pPr>
            <a:endParaRPr lang="en-US" sz="2000" b="1" dirty="0" smtClean="0"/>
          </a:p>
          <a:p>
            <a:pPr marL="457200" lvl="1" indent="285750">
              <a:lnSpc>
                <a:spcPct val="110000"/>
              </a:lnSpc>
              <a:spcBef>
                <a:spcPts val="0"/>
              </a:spcBef>
            </a:pPr>
            <a:r>
              <a:rPr lang="en-US" sz="2000" b="1" dirty="0" smtClean="0"/>
              <a:t>We need more </a:t>
            </a:r>
          </a:p>
          <a:p>
            <a:pPr marL="457200" lvl="1" indent="285750">
              <a:lnSpc>
                <a:spcPct val="110000"/>
              </a:lnSpc>
              <a:spcBef>
                <a:spcPts val="0"/>
              </a:spcBef>
              <a:buNone/>
            </a:pPr>
            <a:r>
              <a:rPr lang="en-US" sz="2000" b="1" dirty="0" smtClean="0"/>
              <a:t>and better </a:t>
            </a:r>
          </a:p>
          <a:p>
            <a:pPr marL="457200" lvl="1" indent="285750">
              <a:lnSpc>
                <a:spcPct val="110000"/>
              </a:lnSpc>
              <a:spcBef>
                <a:spcPts val="0"/>
              </a:spcBef>
              <a:buNone/>
            </a:pPr>
            <a:r>
              <a:rPr lang="en-US" sz="2000" b="1" dirty="0" smtClean="0"/>
              <a:t>training </a:t>
            </a:r>
          </a:p>
          <a:p>
            <a:pPr marL="457200" lvl="1" indent="285750">
              <a:lnSpc>
                <a:spcPct val="110000"/>
              </a:lnSpc>
              <a:spcBef>
                <a:spcPts val="0"/>
              </a:spcBef>
              <a:buNone/>
            </a:pPr>
            <a:r>
              <a:rPr lang="en-US" sz="2000" b="1" dirty="0"/>
              <a:t>p</a:t>
            </a:r>
            <a:r>
              <a:rPr lang="en-US" sz="2000" b="1" dirty="0" smtClean="0"/>
              <a:t>rograms, </a:t>
            </a:r>
          </a:p>
          <a:p>
            <a:pPr marL="457200" lvl="1" indent="285750">
              <a:lnSpc>
                <a:spcPct val="110000"/>
              </a:lnSpc>
              <a:spcBef>
                <a:spcPts val="0"/>
              </a:spcBef>
              <a:buNone/>
            </a:pPr>
            <a:r>
              <a:rPr lang="en-US" sz="2000" b="1" dirty="0"/>
              <a:t>h</a:t>
            </a:r>
            <a:r>
              <a:rPr lang="en-US" sz="2000" b="1" dirty="0" smtClean="0"/>
              <a:t>ospitals, </a:t>
            </a:r>
          </a:p>
          <a:p>
            <a:pPr marL="457200" lvl="1" indent="285750">
              <a:lnSpc>
                <a:spcPct val="110000"/>
              </a:lnSpc>
              <a:spcBef>
                <a:spcPts val="0"/>
              </a:spcBef>
              <a:buNone/>
            </a:pPr>
            <a:r>
              <a:rPr lang="en-US" sz="2000" b="1" dirty="0" smtClean="0"/>
              <a:t>and schools</a:t>
            </a:r>
          </a:p>
          <a:p>
            <a:pPr marL="457200" lvl="1" indent="285750">
              <a:lnSpc>
                <a:spcPct val="110000"/>
              </a:lnSpc>
              <a:spcBef>
                <a:spcPts val="0"/>
              </a:spcBef>
              <a:buNone/>
            </a:pPr>
            <a:r>
              <a:rPr lang="en-US" sz="2000" b="1" dirty="0" smtClean="0"/>
              <a:t>that embrace </a:t>
            </a:r>
          </a:p>
          <a:p>
            <a:pPr marL="457200" lvl="1" indent="285750">
              <a:lnSpc>
                <a:spcPct val="110000"/>
              </a:lnSpc>
              <a:spcBef>
                <a:spcPts val="0"/>
              </a:spcBef>
              <a:buNone/>
            </a:pPr>
            <a:r>
              <a:rPr lang="en-US" sz="2000" b="1" dirty="0"/>
              <a:t>b</a:t>
            </a:r>
            <a:r>
              <a:rPr lang="en-US" sz="2000" b="1" dirty="0" smtClean="0"/>
              <a:t>ehavior</a:t>
            </a:r>
          </a:p>
          <a:p>
            <a:pPr marL="457200" lvl="1" indent="285750">
              <a:lnSpc>
                <a:spcPct val="110000"/>
              </a:lnSpc>
              <a:spcBef>
                <a:spcPts val="0"/>
              </a:spcBef>
              <a:buNone/>
            </a:pPr>
            <a:r>
              <a:rPr lang="en-US" sz="2000" b="1" dirty="0" smtClean="0"/>
              <a:t>analysis</a:t>
            </a:r>
            <a:endParaRPr lang="en-US" sz="2000" b="1" dirty="0"/>
          </a:p>
        </p:txBody>
      </p:sp>
      <p:pic>
        <p:nvPicPr>
          <p:cNvPr id="20807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95422" y="1947672"/>
            <a:ext cx="5962650" cy="472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186157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8077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xEl>
                                              <p:pRg st="11" end="1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
                                            <p:txEl>
                                              <p:pRg st="12" end="12"/>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
                                            <p:txEl>
                                              <p:pRg st="13" end="13"/>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52400" y="274638"/>
            <a:ext cx="8763000" cy="487362"/>
          </a:xfrm>
        </p:spPr>
        <p:txBody>
          <a:bodyPr>
            <a:noAutofit/>
          </a:bodyPr>
          <a:lstStyle/>
          <a:p>
            <a:r>
              <a:rPr lang="en-US" sz="3600" b="1" dirty="0" smtClean="0"/>
              <a:t>Implications</a:t>
            </a:r>
            <a:endParaRPr lang="en-US" sz="3600" b="1" dirty="0"/>
          </a:p>
        </p:txBody>
      </p:sp>
      <p:sp>
        <p:nvSpPr>
          <p:cNvPr id="7" name="Content Placeholder 6"/>
          <p:cNvSpPr>
            <a:spLocks noGrp="1"/>
          </p:cNvSpPr>
          <p:nvPr>
            <p:ph idx="1"/>
          </p:nvPr>
        </p:nvSpPr>
        <p:spPr>
          <a:xfrm>
            <a:off x="228600" y="1143000"/>
            <a:ext cx="8686800" cy="5486400"/>
          </a:xfrm>
        </p:spPr>
        <p:txBody>
          <a:bodyPr>
            <a:normAutofit/>
          </a:bodyPr>
          <a:lstStyle/>
          <a:p>
            <a:pPr marL="0" indent="0">
              <a:lnSpc>
                <a:spcPct val="110000"/>
              </a:lnSpc>
              <a:spcBef>
                <a:spcPts val="0"/>
              </a:spcBef>
              <a:buNone/>
            </a:pPr>
            <a:endParaRPr lang="en-US" sz="2400" b="1" dirty="0">
              <a:solidFill>
                <a:srgbClr val="C00000"/>
              </a:solidFill>
            </a:endParaRPr>
          </a:p>
          <a:p>
            <a:pPr marL="0" indent="0">
              <a:lnSpc>
                <a:spcPct val="110000"/>
              </a:lnSpc>
              <a:spcBef>
                <a:spcPts val="0"/>
              </a:spcBef>
              <a:buNone/>
            </a:pPr>
            <a:endParaRPr lang="en-US" sz="2400" b="1" dirty="0" smtClean="0">
              <a:solidFill>
                <a:srgbClr val="C00000"/>
              </a:solidFill>
            </a:endParaRPr>
          </a:p>
          <a:p>
            <a:pPr marL="0" indent="0" algn="ctr">
              <a:lnSpc>
                <a:spcPct val="110000"/>
              </a:lnSpc>
              <a:spcBef>
                <a:spcPts val="0"/>
              </a:spcBef>
              <a:buNone/>
            </a:pPr>
            <a:r>
              <a:rPr lang="en-US" sz="3200" b="1" dirty="0" smtClean="0">
                <a:solidFill>
                  <a:srgbClr val="C00000"/>
                </a:solidFill>
              </a:rPr>
              <a:t>Medication is not the solution</a:t>
            </a:r>
          </a:p>
          <a:p>
            <a:pPr marL="0" indent="0" algn="ctr">
              <a:lnSpc>
                <a:spcPct val="110000"/>
              </a:lnSpc>
              <a:spcBef>
                <a:spcPts val="0"/>
              </a:spcBef>
              <a:buNone/>
            </a:pPr>
            <a:r>
              <a:rPr lang="en-US" sz="3200" b="1" dirty="0" smtClean="0">
                <a:solidFill>
                  <a:srgbClr val="C00000"/>
                </a:solidFill>
              </a:rPr>
              <a:t>for meltdowns, aggression, or disruptive behavior</a:t>
            </a:r>
            <a:r>
              <a:rPr lang="en-US" sz="3200" b="1" dirty="0">
                <a:solidFill>
                  <a:srgbClr val="C00000"/>
                </a:solidFill>
              </a:rPr>
              <a:t> </a:t>
            </a:r>
            <a:r>
              <a:rPr lang="en-US" sz="3200" b="1" dirty="0" smtClean="0">
                <a:solidFill>
                  <a:srgbClr val="C00000"/>
                </a:solidFill>
              </a:rPr>
              <a:t>exhibited by children with autism</a:t>
            </a:r>
          </a:p>
          <a:p>
            <a:pPr>
              <a:lnSpc>
                <a:spcPct val="110000"/>
              </a:lnSpc>
              <a:spcBef>
                <a:spcPts val="0"/>
              </a:spcBef>
            </a:pPr>
            <a:endParaRPr lang="en-US" sz="800" b="1" dirty="0" smtClean="0"/>
          </a:p>
          <a:p>
            <a:pPr marL="457200" lvl="1" indent="0">
              <a:lnSpc>
                <a:spcPct val="110000"/>
              </a:lnSpc>
              <a:spcBef>
                <a:spcPts val="0"/>
              </a:spcBef>
              <a:buNone/>
            </a:pPr>
            <a:endParaRPr lang="en-US" dirty="0" smtClean="0">
              <a:solidFill>
                <a:srgbClr val="2505AD"/>
              </a:solidFill>
            </a:endParaRPr>
          </a:p>
          <a:p>
            <a:pPr marL="457200" lvl="1" indent="0">
              <a:lnSpc>
                <a:spcPct val="110000"/>
              </a:lnSpc>
              <a:spcBef>
                <a:spcPts val="0"/>
              </a:spcBef>
              <a:buNone/>
            </a:pPr>
            <a:endParaRPr lang="en-US" sz="2000" dirty="0" smtClean="0">
              <a:solidFill>
                <a:srgbClr val="2505AD"/>
              </a:solidFill>
            </a:endParaRPr>
          </a:p>
        </p:txBody>
      </p:sp>
    </p:spTree>
    <p:extLst>
      <p:ext uri="{BB962C8B-B14F-4D97-AF65-F5344CB8AC3E}">
        <p14:creationId xmlns:p14="http://schemas.microsoft.com/office/powerpoint/2010/main" val="860086077"/>
      </p:ext>
    </p:extLst>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52400" y="274638"/>
            <a:ext cx="8763000" cy="487362"/>
          </a:xfrm>
        </p:spPr>
        <p:txBody>
          <a:bodyPr>
            <a:noAutofit/>
          </a:bodyPr>
          <a:lstStyle/>
          <a:p>
            <a:r>
              <a:rPr lang="en-US" sz="3600" b="1" dirty="0" smtClean="0"/>
              <a:t>Implications</a:t>
            </a:r>
            <a:endParaRPr lang="en-US" sz="3600" b="1" dirty="0"/>
          </a:p>
        </p:txBody>
      </p:sp>
      <p:sp>
        <p:nvSpPr>
          <p:cNvPr id="7" name="Content Placeholder 6"/>
          <p:cNvSpPr>
            <a:spLocks noGrp="1"/>
          </p:cNvSpPr>
          <p:nvPr>
            <p:ph idx="1"/>
          </p:nvPr>
        </p:nvSpPr>
        <p:spPr>
          <a:xfrm>
            <a:off x="0" y="1143000"/>
            <a:ext cx="9067800" cy="5486400"/>
          </a:xfrm>
        </p:spPr>
        <p:txBody>
          <a:bodyPr>
            <a:normAutofit/>
          </a:bodyPr>
          <a:lstStyle/>
          <a:p>
            <a:pPr marL="457200" lvl="1" indent="0" algn="ctr">
              <a:lnSpc>
                <a:spcPct val="110000"/>
              </a:lnSpc>
              <a:spcBef>
                <a:spcPts val="0"/>
              </a:spcBef>
              <a:buNone/>
            </a:pPr>
            <a:endParaRPr lang="en-US" sz="2200" b="1" dirty="0" smtClean="0">
              <a:solidFill>
                <a:srgbClr val="C00000"/>
              </a:solidFill>
            </a:endParaRPr>
          </a:p>
          <a:p>
            <a:pPr marL="457200" lvl="1" indent="0" algn="ctr">
              <a:lnSpc>
                <a:spcPct val="110000"/>
              </a:lnSpc>
              <a:spcBef>
                <a:spcPts val="0"/>
              </a:spcBef>
              <a:buNone/>
            </a:pPr>
            <a:endParaRPr lang="en-US" sz="2200" b="1" dirty="0">
              <a:solidFill>
                <a:srgbClr val="C00000"/>
              </a:solidFill>
            </a:endParaRPr>
          </a:p>
          <a:p>
            <a:pPr marL="457200" lvl="1" indent="0" algn="ctr">
              <a:lnSpc>
                <a:spcPct val="110000"/>
              </a:lnSpc>
              <a:spcBef>
                <a:spcPts val="0"/>
              </a:spcBef>
              <a:buNone/>
            </a:pPr>
            <a:r>
              <a:rPr lang="en-US" sz="3200" b="1" dirty="0" smtClean="0">
                <a:solidFill>
                  <a:srgbClr val="C00000"/>
                </a:solidFill>
              </a:rPr>
              <a:t>There is no good evidence for medication decreasing these problem behaviors </a:t>
            </a:r>
          </a:p>
          <a:p>
            <a:pPr marL="457200" lvl="1" indent="0" algn="ctr">
              <a:lnSpc>
                <a:spcPct val="110000"/>
              </a:lnSpc>
              <a:spcBef>
                <a:spcPts val="0"/>
              </a:spcBef>
              <a:buNone/>
            </a:pPr>
            <a:r>
              <a:rPr lang="en-US" sz="3200" b="1" i="1" dirty="0">
                <a:solidFill>
                  <a:srgbClr val="C00000"/>
                </a:solidFill>
              </a:rPr>
              <a:t>w</a:t>
            </a:r>
            <a:r>
              <a:rPr lang="en-US" sz="3200" b="1" i="1" dirty="0" smtClean="0">
                <a:solidFill>
                  <a:srgbClr val="C00000"/>
                </a:solidFill>
              </a:rPr>
              <a:t>hile</a:t>
            </a:r>
          </a:p>
          <a:p>
            <a:pPr marL="457200" lvl="1" indent="0" algn="ctr">
              <a:lnSpc>
                <a:spcPct val="110000"/>
              </a:lnSpc>
              <a:spcBef>
                <a:spcPts val="0"/>
              </a:spcBef>
              <a:buNone/>
            </a:pPr>
            <a:r>
              <a:rPr lang="en-US" sz="3200" b="1" dirty="0" smtClean="0">
                <a:solidFill>
                  <a:srgbClr val="C00000"/>
                </a:solidFill>
              </a:rPr>
              <a:t> strengthening socially desirable alternatives</a:t>
            </a:r>
          </a:p>
          <a:p>
            <a:pPr lvl="1">
              <a:lnSpc>
                <a:spcPct val="110000"/>
              </a:lnSpc>
              <a:spcBef>
                <a:spcPts val="0"/>
              </a:spcBef>
            </a:pPr>
            <a:endParaRPr lang="en-US" sz="3200" b="1" dirty="0" smtClean="0"/>
          </a:p>
          <a:p>
            <a:pPr lvl="2">
              <a:lnSpc>
                <a:spcPct val="110000"/>
              </a:lnSpc>
              <a:spcBef>
                <a:spcPts val="0"/>
              </a:spcBef>
            </a:pPr>
            <a:endParaRPr lang="en-US" dirty="0" smtClean="0">
              <a:solidFill>
                <a:srgbClr val="2505AD"/>
              </a:solidFill>
            </a:endParaRPr>
          </a:p>
          <a:p>
            <a:pPr marL="457200" lvl="1" indent="0">
              <a:lnSpc>
                <a:spcPct val="110000"/>
              </a:lnSpc>
              <a:spcBef>
                <a:spcPts val="0"/>
              </a:spcBef>
              <a:buNone/>
            </a:pPr>
            <a:endParaRPr lang="en-US" sz="2000" dirty="0" smtClean="0">
              <a:solidFill>
                <a:srgbClr val="2505AD"/>
              </a:solidFill>
            </a:endParaRPr>
          </a:p>
        </p:txBody>
      </p:sp>
    </p:spTree>
    <p:extLst>
      <p:ext uri="{BB962C8B-B14F-4D97-AF65-F5344CB8AC3E}">
        <p14:creationId xmlns:p14="http://schemas.microsoft.com/office/powerpoint/2010/main" val="29232413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52400" y="274638"/>
            <a:ext cx="8763000" cy="487362"/>
          </a:xfrm>
        </p:spPr>
        <p:txBody>
          <a:bodyPr>
            <a:noAutofit/>
          </a:bodyPr>
          <a:lstStyle/>
          <a:p>
            <a:r>
              <a:rPr lang="en-US" sz="3600" b="1" dirty="0" smtClean="0"/>
              <a:t>Implications</a:t>
            </a:r>
            <a:endParaRPr lang="en-US" sz="3600" b="1" dirty="0"/>
          </a:p>
        </p:txBody>
      </p:sp>
      <p:sp>
        <p:nvSpPr>
          <p:cNvPr id="7" name="Content Placeholder 6"/>
          <p:cNvSpPr>
            <a:spLocks noGrp="1"/>
          </p:cNvSpPr>
          <p:nvPr>
            <p:ph idx="1"/>
          </p:nvPr>
        </p:nvSpPr>
        <p:spPr>
          <a:xfrm>
            <a:off x="228600" y="1143000"/>
            <a:ext cx="8686800" cy="5486400"/>
          </a:xfrm>
        </p:spPr>
        <p:txBody>
          <a:bodyPr>
            <a:normAutofit/>
          </a:bodyPr>
          <a:lstStyle/>
          <a:p>
            <a:pPr marL="0" lvl="2" indent="0">
              <a:lnSpc>
                <a:spcPct val="110000"/>
              </a:lnSpc>
              <a:spcBef>
                <a:spcPts val="0"/>
              </a:spcBef>
              <a:buNone/>
            </a:pPr>
            <a:r>
              <a:rPr lang="en-US" sz="3000" b="1" dirty="0" smtClean="0">
                <a:solidFill>
                  <a:srgbClr val="C00000"/>
                </a:solidFill>
              </a:rPr>
              <a:t>When there are demonstrated positive </a:t>
            </a:r>
            <a:r>
              <a:rPr lang="en-US" sz="3000" b="1" dirty="0" smtClean="0"/>
              <a:t>effects</a:t>
            </a:r>
            <a:r>
              <a:rPr lang="en-US" sz="3000" b="1" dirty="0" smtClean="0">
                <a:solidFill>
                  <a:srgbClr val="C00000"/>
                </a:solidFill>
              </a:rPr>
              <a:t>, they are merely </a:t>
            </a:r>
            <a:r>
              <a:rPr lang="en-US" sz="3000" b="1" i="1" dirty="0" smtClean="0">
                <a:solidFill>
                  <a:srgbClr val="C00000"/>
                </a:solidFill>
              </a:rPr>
              <a:t>statistically significant </a:t>
            </a:r>
            <a:r>
              <a:rPr lang="en-US" sz="3000" b="1" dirty="0" smtClean="0">
                <a:solidFill>
                  <a:srgbClr val="C00000"/>
                </a:solidFill>
              </a:rPr>
              <a:t>changes in </a:t>
            </a:r>
            <a:r>
              <a:rPr lang="en-US" sz="3000" b="1" i="1" dirty="0" smtClean="0">
                <a:solidFill>
                  <a:srgbClr val="C00000"/>
                </a:solidFill>
              </a:rPr>
              <a:t>reported</a:t>
            </a:r>
            <a:r>
              <a:rPr lang="en-US" sz="3000" b="1" dirty="0" smtClean="0">
                <a:solidFill>
                  <a:srgbClr val="C00000"/>
                </a:solidFill>
              </a:rPr>
              <a:t> levels of problem behavior, </a:t>
            </a:r>
          </a:p>
          <a:p>
            <a:pPr marL="0" lvl="2" indent="0">
              <a:lnSpc>
                <a:spcPct val="110000"/>
              </a:lnSpc>
              <a:spcBef>
                <a:spcPts val="0"/>
              </a:spcBef>
              <a:buNone/>
            </a:pPr>
            <a:endParaRPr lang="en-US" sz="3000" b="1" dirty="0">
              <a:solidFill>
                <a:srgbClr val="C00000"/>
              </a:solidFill>
            </a:endParaRPr>
          </a:p>
          <a:p>
            <a:pPr marL="0" lvl="2" indent="0" algn="r">
              <a:lnSpc>
                <a:spcPct val="110000"/>
              </a:lnSpc>
              <a:spcBef>
                <a:spcPts val="0"/>
              </a:spcBef>
              <a:buNone/>
            </a:pPr>
            <a:r>
              <a:rPr lang="en-US" sz="3000" b="1" dirty="0" smtClean="0">
                <a:solidFill>
                  <a:srgbClr val="C00000"/>
                </a:solidFill>
              </a:rPr>
              <a:t>with the change of unknown social significance</a:t>
            </a:r>
            <a:r>
              <a:rPr lang="en-US" sz="3000" b="1" dirty="0">
                <a:solidFill>
                  <a:srgbClr val="C00000"/>
                </a:solidFill>
              </a:rPr>
              <a:t> </a:t>
            </a:r>
            <a:endParaRPr lang="en-US" sz="3000" b="1" dirty="0" smtClean="0">
              <a:solidFill>
                <a:srgbClr val="C00000"/>
              </a:solidFill>
            </a:endParaRPr>
          </a:p>
          <a:p>
            <a:pPr marL="0" lvl="2" indent="0">
              <a:lnSpc>
                <a:spcPct val="110000"/>
              </a:lnSpc>
              <a:spcBef>
                <a:spcPts val="0"/>
              </a:spcBef>
              <a:buNone/>
            </a:pPr>
            <a:endParaRPr lang="en-US" sz="3000" b="1" dirty="0" smtClean="0">
              <a:solidFill>
                <a:srgbClr val="C00000"/>
              </a:solidFill>
            </a:endParaRPr>
          </a:p>
          <a:p>
            <a:pPr marL="0" lvl="3" indent="0">
              <a:lnSpc>
                <a:spcPct val="110000"/>
              </a:lnSpc>
              <a:spcBef>
                <a:spcPts val="0"/>
              </a:spcBef>
              <a:buNone/>
            </a:pPr>
            <a:r>
              <a:rPr lang="en-US" sz="3000" b="1" dirty="0" smtClean="0">
                <a:solidFill>
                  <a:srgbClr val="C00000"/>
                </a:solidFill>
              </a:rPr>
              <a:t>and those </a:t>
            </a:r>
            <a:r>
              <a:rPr lang="en-US" sz="3000" b="1" dirty="0" smtClean="0"/>
              <a:t>effects</a:t>
            </a:r>
            <a:r>
              <a:rPr lang="en-US" sz="3000" b="1" dirty="0" smtClean="0">
                <a:solidFill>
                  <a:srgbClr val="C00000"/>
                </a:solidFill>
              </a:rPr>
              <a:t> probably represent lethargy or enhanced placebo effects</a:t>
            </a:r>
          </a:p>
          <a:p>
            <a:pPr marL="457200" lvl="1" indent="0">
              <a:lnSpc>
                <a:spcPct val="110000"/>
              </a:lnSpc>
              <a:spcBef>
                <a:spcPts val="0"/>
              </a:spcBef>
              <a:buNone/>
            </a:pPr>
            <a:endParaRPr lang="en-US" sz="2000" dirty="0" smtClean="0">
              <a:solidFill>
                <a:srgbClr val="2505AD"/>
              </a:solidFill>
            </a:endParaRPr>
          </a:p>
        </p:txBody>
      </p:sp>
    </p:spTree>
    <p:extLst>
      <p:ext uri="{BB962C8B-B14F-4D97-AF65-F5344CB8AC3E}">
        <p14:creationId xmlns:p14="http://schemas.microsoft.com/office/powerpoint/2010/main" val="28671320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52400" y="274638"/>
            <a:ext cx="8763000" cy="487362"/>
          </a:xfrm>
        </p:spPr>
        <p:txBody>
          <a:bodyPr>
            <a:noAutofit/>
          </a:bodyPr>
          <a:lstStyle/>
          <a:p>
            <a:r>
              <a:rPr lang="en-US" sz="3600" b="1" dirty="0" smtClean="0"/>
              <a:t>Limitations / Future Directions</a:t>
            </a:r>
            <a:endParaRPr lang="en-US" sz="3600" b="1" dirty="0"/>
          </a:p>
        </p:txBody>
      </p:sp>
      <p:sp>
        <p:nvSpPr>
          <p:cNvPr id="7" name="Content Placeholder 6"/>
          <p:cNvSpPr>
            <a:spLocks noGrp="1"/>
          </p:cNvSpPr>
          <p:nvPr>
            <p:ph idx="1"/>
          </p:nvPr>
        </p:nvSpPr>
        <p:spPr>
          <a:xfrm>
            <a:off x="228600" y="1143000"/>
            <a:ext cx="8686800" cy="5486400"/>
          </a:xfrm>
        </p:spPr>
        <p:txBody>
          <a:bodyPr>
            <a:noAutofit/>
          </a:bodyPr>
          <a:lstStyle/>
          <a:p>
            <a:pPr marL="0" indent="0">
              <a:lnSpc>
                <a:spcPct val="110000"/>
              </a:lnSpc>
              <a:spcBef>
                <a:spcPts val="0"/>
              </a:spcBef>
              <a:buNone/>
            </a:pPr>
            <a:r>
              <a:rPr lang="en-US" sz="2400" b="1" dirty="0"/>
              <a:t>W</a:t>
            </a:r>
            <a:r>
              <a:rPr lang="en-US" sz="2400" b="1" dirty="0" smtClean="0"/>
              <a:t>e are currently working to obtain support for a follow up study which will include:</a:t>
            </a:r>
          </a:p>
          <a:p>
            <a:pPr marL="0" indent="0">
              <a:lnSpc>
                <a:spcPct val="110000"/>
              </a:lnSpc>
              <a:spcBef>
                <a:spcPts val="0"/>
              </a:spcBef>
              <a:buNone/>
            </a:pPr>
            <a:endParaRPr lang="en-US" sz="800" b="1" dirty="0" smtClean="0"/>
          </a:p>
          <a:p>
            <a:pPr marL="0" indent="0">
              <a:lnSpc>
                <a:spcPct val="110000"/>
              </a:lnSpc>
              <a:spcBef>
                <a:spcPts val="0"/>
              </a:spcBef>
              <a:buNone/>
            </a:pPr>
            <a:endParaRPr lang="en-US" sz="2400" b="1" dirty="0" smtClean="0">
              <a:solidFill>
                <a:srgbClr val="0070C0"/>
              </a:solidFill>
            </a:endParaRPr>
          </a:p>
          <a:p>
            <a:pPr marL="0" indent="0" algn="r">
              <a:lnSpc>
                <a:spcPct val="110000"/>
              </a:lnSpc>
              <a:spcBef>
                <a:spcPts val="0"/>
              </a:spcBef>
              <a:buNone/>
            </a:pPr>
            <a:r>
              <a:rPr lang="en-US" sz="2400" b="1" dirty="0">
                <a:solidFill>
                  <a:srgbClr val="0070C0"/>
                </a:solidFill>
              </a:rPr>
              <a:t>m</a:t>
            </a:r>
            <a:r>
              <a:rPr lang="en-US" sz="2400" b="1" dirty="0" smtClean="0">
                <a:solidFill>
                  <a:srgbClr val="0070C0"/>
                </a:solidFill>
              </a:rPr>
              <a:t>easurement of the effect of consultation throughout day </a:t>
            </a:r>
            <a:r>
              <a:rPr lang="en-US" sz="2400" b="1" dirty="0">
                <a:solidFill>
                  <a:srgbClr val="0070C0"/>
                </a:solidFill>
              </a:rPr>
              <a:t>and over an extensive period of </a:t>
            </a:r>
            <a:r>
              <a:rPr lang="en-US" sz="2400" b="1" dirty="0" smtClean="0">
                <a:solidFill>
                  <a:srgbClr val="0070C0"/>
                </a:solidFill>
              </a:rPr>
              <a:t>time</a:t>
            </a:r>
          </a:p>
          <a:p>
            <a:pPr>
              <a:lnSpc>
                <a:spcPct val="110000"/>
              </a:lnSpc>
              <a:spcBef>
                <a:spcPts val="0"/>
              </a:spcBef>
            </a:pPr>
            <a:endParaRPr lang="en-US" sz="2400" b="1" dirty="0" smtClean="0">
              <a:solidFill>
                <a:srgbClr val="0070C0"/>
              </a:solidFill>
            </a:endParaRPr>
          </a:p>
          <a:p>
            <a:pPr>
              <a:lnSpc>
                <a:spcPct val="110000"/>
              </a:lnSpc>
              <a:spcBef>
                <a:spcPts val="0"/>
              </a:spcBef>
            </a:pPr>
            <a:endParaRPr lang="en-US" sz="800" b="1" dirty="0" smtClean="0">
              <a:solidFill>
                <a:srgbClr val="0070C0"/>
              </a:solidFill>
            </a:endParaRPr>
          </a:p>
        </p:txBody>
      </p:sp>
    </p:spTree>
    <p:extLst>
      <p:ext uri="{BB962C8B-B14F-4D97-AF65-F5344CB8AC3E}">
        <p14:creationId xmlns:p14="http://schemas.microsoft.com/office/powerpoint/2010/main" val="11836367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52400" y="274638"/>
            <a:ext cx="8763000" cy="487362"/>
          </a:xfrm>
        </p:spPr>
        <p:txBody>
          <a:bodyPr>
            <a:noAutofit/>
          </a:bodyPr>
          <a:lstStyle/>
          <a:p>
            <a:r>
              <a:rPr lang="en-US" sz="3600" b="1" dirty="0" smtClean="0"/>
              <a:t>Limitations / Future Directions</a:t>
            </a:r>
            <a:endParaRPr lang="en-US" sz="3600" b="1" dirty="0"/>
          </a:p>
        </p:txBody>
      </p:sp>
      <p:sp>
        <p:nvSpPr>
          <p:cNvPr id="7" name="Content Placeholder 6"/>
          <p:cNvSpPr>
            <a:spLocks noGrp="1"/>
          </p:cNvSpPr>
          <p:nvPr>
            <p:ph idx="1"/>
          </p:nvPr>
        </p:nvSpPr>
        <p:spPr>
          <a:xfrm>
            <a:off x="228600" y="1143000"/>
            <a:ext cx="8686800" cy="5486400"/>
          </a:xfrm>
        </p:spPr>
        <p:txBody>
          <a:bodyPr>
            <a:noAutofit/>
          </a:bodyPr>
          <a:lstStyle/>
          <a:p>
            <a:pPr marL="0" indent="0">
              <a:lnSpc>
                <a:spcPct val="110000"/>
              </a:lnSpc>
              <a:spcBef>
                <a:spcPts val="0"/>
              </a:spcBef>
              <a:buNone/>
            </a:pPr>
            <a:r>
              <a:rPr lang="en-US" sz="2400" b="1" dirty="0"/>
              <a:t>W</a:t>
            </a:r>
            <a:r>
              <a:rPr lang="en-US" sz="2400" b="1" dirty="0" smtClean="0"/>
              <a:t>e are currently working to obtain support for a follow up study which will include</a:t>
            </a:r>
          </a:p>
          <a:p>
            <a:pPr marL="0" indent="0">
              <a:lnSpc>
                <a:spcPct val="110000"/>
              </a:lnSpc>
              <a:spcBef>
                <a:spcPts val="0"/>
              </a:spcBef>
              <a:buNone/>
            </a:pPr>
            <a:endParaRPr lang="en-US" sz="800" b="1" dirty="0" smtClean="0"/>
          </a:p>
          <a:p>
            <a:pPr>
              <a:lnSpc>
                <a:spcPct val="110000"/>
              </a:lnSpc>
              <a:spcBef>
                <a:spcPts val="0"/>
              </a:spcBef>
            </a:pPr>
            <a:endParaRPr lang="en-US" sz="800" b="1" dirty="0" smtClean="0">
              <a:solidFill>
                <a:srgbClr val="0070C0"/>
              </a:solidFill>
            </a:endParaRPr>
          </a:p>
          <a:p>
            <a:pPr>
              <a:lnSpc>
                <a:spcPct val="110000"/>
              </a:lnSpc>
              <a:spcBef>
                <a:spcPts val="0"/>
              </a:spcBef>
            </a:pPr>
            <a:endParaRPr lang="en-US" sz="800" b="1" dirty="0" smtClean="0">
              <a:solidFill>
                <a:srgbClr val="0070C0"/>
              </a:solidFill>
            </a:endParaRPr>
          </a:p>
          <a:p>
            <a:pPr marL="0" indent="0" algn="r">
              <a:lnSpc>
                <a:spcPct val="110000"/>
              </a:lnSpc>
              <a:spcBef>
                <a:spcPts val="0"/>
              </a:spcBef>
              <a:buNone/>
            </a:pPr>
            <a:r>
              <a:rPr lang="en-US" sz="2400" b="1" dirty="0">
                <a:solidFill>
                  <a:srgbClr val="0070C0"/>
                </a:solidFill>
              </a:rPr>
              <a:t>a</a:t>
            </a:r>
            <a:r>
              <a:rPr lang="en-US" sz="2400" b="1" dirty="0" smtClean="0">
                <a:solidFill>
                  <a:srgbClr val="0070C0"/>
                </a:solidFill>
              </a:rPr>
              <a:t>dditional global </a:t>
            </a:r>
            <a:r>
              <a:rPr lang="en-US" sz="2400" b="1" dirty="0">
                <a:solidFill>
                  <a:srgbClr val="0070C0"/>
                </a:solidFill>
              </a:rPr>
              <a:t>measures of </a:t>
            </a:r>
            <a:r>
              <a:rPr lang="en-US" sz="2400" b="1" dirty="0" smtClean="0">
                <a:solidFill>
                  <a:srgbClr val="0070C0"/>
                </a:solidFill>
              </a:rPr>
              <a:t>functioning</a:t>
            </a:r>
          </a:p>
          <a:p>
            <a:pPr marL="0" indent="0" algn="r">
              <a:lnSpc>
                <a:spcPct val="110000"/>
              </a:lnSpc>
              <a:spcBef>
                <a:spcPts val="0"/>
              </a:spcBef>
              <a:buNone/>
            </a:pPr>
            <a:r>
              <a:rPr lang="en-US" sz="2400" b="1" dirty="0" smtClean="0">
                <a:solidFill>
                  <a:srgbClr val="0070C0"/>
                </a:solidFill>
              </a:rPr>
              <a:t>before </a:t>
            </a:r>
            <a:r>
              <a:rPr lang="en-US" sz="2400" b="1" dirty="0">
                <a:solidFill>
                  <a:srgbClr val="0070C0"/>
                </a:solidFill>
              </a:rPr>
              <a:t>and after the </a:t>
            </a:r>
            <a:r>
              <a:rPr lang="en-US" sz="2400" b="1" dirty="0" smtClean="0">
                <a:solidFill>
                  <a:srgbClr val="0070C0"/>
                </a:solidFill>
              </a:rPr>
              <a:t>consultations</a:t>
            </a:r>
          </a:p>
        </p:txBody>
      </p:sp>
    </p:spTree>
    <p:extLst>
      <p:ext uri="{BB962C8B-B14F-4D97-AF65-F5344CB8AC3E}">
        <p14:creationId xmlns:p14="http://schemas.microsoft.com/office/powerpoint/2010/main" val="36503438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52400" y="274638"/>
            <a:ext cx="8763000" cy="487362"/>
          </a:xfrm>
        </p:spPr>
        <p:txBody>
          <a:bodyPr>
            <a:noAutofit/>
          </a:bodyPr>
          <a:lstStyle/>
          <a:p>
            <a:r>
              <a:rPr lang="en-US" sz="3600" b="1" dirty="0" smtClean="0"/>
              <a:t>Limitations / Future Directions</a:t>
            </a:r>
            <a:endParaRPr lang="en-US" sz="3600" b="1" dirty="0"/>
          </a:p>
        </p:txBody>
      </p:sp>
      <p:sp>
        <p:nvSpPr>
          <p:cNvPr id="7" name="Content Placeholder 6"/>
          <p:cNvSpPr>
            <a:spLocks noGrp="1"/>
          </p:cNvSpPr>
          <p:nvPr>
            <p:ph idx="1"/>
          </p:nvPr>
        </p:nvSpPr>
        <p:spPr>
          <a:xfrm>
            <a:off x="228600" y="1143000"/>
            <a:ext cx="8686800" cy="5486400"/>
          </a:xfrm>
        </p:spPr>
        <p:txBody>
          <a:bodyPr>
            <a:noAutofit/>
          </a:bodyPr>
          <a:lstStyle/>
          <a:p>
            <a:pPr marL="0" indent="0">
              <a:lnSpc>
                <a:spcPct val="110000"/>
              </a:lnSpc>
              <a:spcBef>
                <a:spcPts val="0"/>
              </a:spcBef>
              <a:buNone/>
            </a:pPr>
            <a:r>
              <a:rPr lang="en-US" sz="2400" b="1" dirty="0"/>
              <a:t>W</a:t>
            </a:r>
            <a:r>
              <a:rPr lang="en-US" sz="2400" b="1" dirty="0" smtClean="0"/>
              <a:t>e are currently working to obtain support for a follow up study which will include</a:t>
            </a:r>
          </a:p>
          <a:p>
            <a:pPr marL="0" indent="0">
              <a:lnSpc>
                <a:spcPct val="110000"/>
              </a:lnSpc>
              <a:spcBef>
                <a:spcPts val="0"/>
              </a:spcBef>
              <a:buNone/>
            </a:pPr>
            <a:endParaRPr lang="en-US" sz="800" b="1" dirty="0" smtClean="0"/>
          </a:p>
          <a:p>
            <a:pPr>
              <a:lnSpc>
                <a:spcPct val="110000"/>
              </a:lnSpc>
              <a:spcBef>
                <a:spcPts val="0"/>
              </a:spcBef>
            </a:pPr>
            <a:endParaRPr lang="en-US" sz="800" b="1" dirty="0" smtClean="0">
              <a:solidFill>
                <a:srgbClr val="0070C0"/>
              </a:solidFill>
            </a:endParaRPr>
          </a:p>
          <a:p>
            <a:pPr marL="0" indent="0" algn="r">
              <a:lnSpc>
                <a:spcPct val="110000"/>
              </a:lnSpc>
              <a:spcBef>
                <a:spcPts val="0"/>
              </a:spcBef>
              <a:buNone/>
            </a:pPr>
            <a:endParaRPr lang="en-US" sz="2400" b="1" dirty="0" smtClean="0">
              <a:solidFill>
                <a:srgbClr val="0070C0"/>
              </a:solidFill>
            </a:endParaRPr>
          </a:p>
          <a:p>
            <a:pPr marL="0" indent="0" algn="r">
              <a:lnSpc>
                <a:spcPct val="110000"/>
              </a:lnSpc>
              <a:spcBef>
                <a:spcPts val="0"/>
              </a:spcBef>
              <a:buNone/>
            </a:pPr>
            <a:r>
              <a:rPr lang="en-US" sz="2400" b="1" dirty="0" smtClean="0">
                <a:solidFill>
                  <a:srgbClr val="0070C0"/>
                </a:solidFill>
              </a:rPr>
              <a:t>additional participants </a:t>
            </a:r>
            <a:r>
              <a:rPr lang="en-US" sz="2400" b="1" dirty="0">
                <a:solidFill>
                  <a:srgbClr val="0070C0"/>
                </a:solidFill>
              </a:rPr>
              <a:t>randomly </a:t>
            </a:r>
            <a:r>
              <a:rPr lang="en-US" sz="2400" b="1" dirty="0" smtClean="0">
                <a:solidFill>
                  <a:srgbClr val="0070C0"/>
                </a:solidFill>
              </a:rPr>
              <a:t>assigned</a:t>
            </a:r>
          </a:p>
          <a:p>
            <a:pPr marL="0" indent="0" algn="r">
              <a:lnSpc>
                <a:spcPct val="110000"/>
              </a:lnSpc>
              <a:spcBef>
                <a:spcPts val="0"/>
              </a:spcBef>
              <a:buNone/>
            </a:pPr>
            <a:r>
              <a:rPr lang="en-US" sz="2400" b="1" dirty="0" smtClean="0">
                <a:solidFill>
                  <a:srgbClr val="0070C0"/>
                </a:solidFill>
              </a:rPr>
              <a:t>to </a:t>
            </a:r>
            <a:r>
              <a:rPr lang="en-US" sz="2400" b="1" dirty="0">
                <a:solidFill>
                  <a:srgbClr val="0070C0"/>
                </a:solidFill>
              </a:rPr>
              <a:t>either receive </a:t>
            </a:r>
            <a:r>
              <a:rPr lang="en-US" sz="2400" b="1" dirty="0" smtClean="0">
                <a:solidFill>
                  <a:srgbClr val="0070C0"/>
                </a:solidFill>
              </a:rPr>
              <a:t>consultation </a:t>
            </a:r>
          </a:p>
          <a:p>
            <a:pPr marL="0" indent="0" algn="r">
              <a:lnSpc>
                <a:spcPct val="110000"/>
              </a:lnSpc>
              <a:spcBef>
                <a:spcPts val="0"/>
              </a:spcBef>
              <a:buNone/>
            </a:pPr>
            <a:r>
              <a:rPr lang="en-US" sz="2400" b="1" dirty="0" smtClean="0">
                <a:solidFill>
                  <a:srgbClr val="0070C0"/>
                </a:solidFill>
              </a:rPr>
              <a:t>or traditional care</a:t>
            </a:r>
          </a:p>
          <a:p>
            <a:pPr marL="457200" lvl="1" indent="0">
              <a:lnSpc>
                <a:spcPct val="110000"/>
              </a:lnSpc>
              <a:spcBef>
                <a:spcPts val="0"/>
              </a:spcBef>
              <a:buNone/>
            </a:pPr>
            <a:endParaRPr lang="en-US" sz="2400" b="1" dirty="0" smtClean="0">
              <a:solidFill>
                <a:srgbClr val="0070C0"/>
              </a:solidFill>
            </a:endParaRPr>
          </a:p>
          <a:p>
            <a:pPr marL="457200" lvl="1" indent="0" algn="r">
              <a:lnSpc>
                <a:spcPct val="110000"/>
              </a:lnSpc>
              <a:spcBef>
                <a:spcPts val="0"/>
              </a:spcBef>
              <a:buNone/>
            </a:pPr>
            <a:r>
              <a:rPr lang="en-US" sz="2400" b="1" dirty="0" smtClean="0">
                <a:solidFill>
                  <a:srgbClr val="0070C0"/>
                </a:solidFill>
              </a:rPr>
              <a:t>with the latter group eventually receiving treatment</a:t>
            </a:r>
          </a:p>
        </p:txBody>
      </p:sp>
    </p:spTree>
    <p:extLst>
      <p:ext uri="{BB962C8B-B14F-4D97-AF65-F5344CB8AC3E}">
        <p14:creationId xmlns:p14="http://schemas.microsoft.com/office/powerpoint/2010/main" val="11836367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2400" y="144379"/>
            <a:ext cx="8839200" cy="646331"/>
          </a:xfrm>
          <a:prstGeom prst="rect">
            <a:avLst/>
          </a:prstGeom>
        </p:spPr>
        <p:txBody>
          <a:bodyPr wrap="square">
            <a:spAutoFit/>
          </a:bodyPr>
          <a:lstStyle/>
          <a:p>
            <a:pPr algn="ctr"/>
            <a:r>
              <a:rPr lang="en-US" sz="3600" b="1" u="sng" dirty="0" smtClean="0">
                <a:solidFill>
                  <a:srgbClr val="0070C0"/>
                </a:solidFill>
                <a:latin typeface="Cambria" pitchFamily="18" charset="0"/>
                <a:cs typeface="Times New Roman" pitchFamily="18" charset="0"/>
              </a:rPr>
              <a:t>Please share this Take-Home </a:t>
            </a:r>
            <a:r>
              <a:rPr lang="en-US" sz="3600" b="1" u="sng" dirty="0">
                <a:solidFill>
                  <a:srgbClr val="0070C0"/>
                </a:solidFill>
                <a:latin typeface="Cambria" pitchFamily="18" charset="0"/>
                <a:cs typeface="Times New Roman" pitchFamily="18" charset="0"/>
              </a:rPr>
              <a:t>P</a:t>
            </a:r>
            <a:r>
              <a:rPr lang="en-US" sz="3600" b="1" u="sng" dirty="0" smtClean="0">
                <a:solidFill>
                  <a:srgbClr val="0070C0"/>
                </a:solidFill>
                <a:latin typeface="Cambria" pitchFamily="18" charset="0"/>
                <a:cs typeface="Times New Roman" pitchFamily="18" charset="0"/>
              </a:rPr>
              <a:t>oint</a:t>
            </a:r>
          </a:p>
        </p:txBody>
      </p:sp>
      <p:sp>
        <p:nvSpPr>
          <p:cNvPr id="4" name="Rectangle 3"/>
          <p:cNvSpPr txBox="1">
            <a:spLocks noChangeArrowheads="1"/>
          </p:cNvSpPr>
          <p:nvPr/>
        </p:nvSpPr>
        <p:spPr>
          <a:xfrm>
            <a:off x="457200" y="1447800"/>
            <a:ext cx="8229600" cy="4953000"/>
          </a:xfrm>
          <a:prstGeom prst="rect">
            <a:avLst/>
          </a:prstGeom>
        </p:spPr>
        <p:txBody>
          <a:bodyPr vert="horz" lIns="91440" tIns="45720" rIns="91440" bIns="45720" rtlCol="0">
            <a:normAutofit fontScale="92500" lnSpcReduction="10000"/>
          </a:bodyPr>
          <a:lstStyle/>
          <a:p>
            <a:pPr>
              <a:spcBef>
                <a:spcPts val="600"/>
              </a:spcBef>
              <a:defRPr/>
            </a:pPr>
            <a:r>
              <a:rPr lang="en-US" sz="4000" b="1" dirty="0" smtClean="0">
                <a:latin typeface="Cambria" pitchFamily="18" charset="0"/>
                <a:cs typeface="Times New Roman" pitchFamily="18" charset="0"/>
              </a:rPr>
              <a:t>Autism is not a life sentence of:</a:t>
            </a:r>
          </a:p>
          <a:p>
            <a:pPr>
              <a:spcBef>
                <a:spcPts val="600"/>
              </a:spcBef>
              <a:defRPr/>
            </a:pPr>
            <a:r>
              <a:rPr lang="en-US" sz="4000" b="1" dirty="0" smtClean="0">
                <a:solidFill>
                  <a:srgbClr val="FF0000"/>
                </a:solidFill>
                <a:latin typeface="Cambria" pitchFamily="18" charset="0"/>
                <a:cs typeface="Times New Roman" pitchFamily="18" charset="0"/>
              </a:rPr>
              <a:t>	</a:t>
            </a:r>
          </a:p>
          <a:p>
            <a:pPr>
              <a:spcBef>
                <a:spcPts val="600"/>
              </a:spcBef>
              <a:defRPr/>
            </a:pPr>
            <a:r>
              <a:rPr lang="en-US" sz="4000" b="1" dirty="0">
                <a:solidFill>
                  <a:srgbClr val="FF0000"/>
                </a:solidFill>
                <a:latin typeface="Cambria" pitchFamily="18" charset="0"/>
                <a:cs typeface="Times New Roman" pitchFamily="18" charset="0"/>
              </a:rPr>
              <a:t>	</a:t>
            </a:r>
            <a:r>
              <a:rPr lang="en-US" sz="4000" b="1" dirty="0" smtClean="0">
                <a:solidFill>
                  <a:srgbClr val="FF0000"/>
                </a:solidFill>
                <a:latin typeface="Cambria" pitchFamily="18" charset="0"/>
                <a:cs typeface="Times New Roman" pitchFamily="18" charset="0"/>
              </a:rPr>
              <a:t>Meltdowns</a:t>
            </a:r>
          </a:p>
          <a:p>
            <a:pPr>
              <a:spcBef>
                <a:spcPts val="600"/>
              </a:spcBef>
              <a:defRPr/>
            </a:pPr>
            <a:r>
              <a:rPr lang="en-US" sz="4000" b="1" dirty="0" smtClean="0">
                <a:solidFill>
                  <a:srgbClr val="FF0000"/>
                </a:solidFill>
                <a:latin typeface="Cambria" pitchFamily="18" charset="0"/>
                <a:cs typeface="Times New Roman" pitchFamily="18" charset="0"/>
              </a:rPr>
              <a:t>				</a:t>
            </a:r>
          </a:p>
          <a:p>
            <a:pPr>
              <a:spcBef>
                <a:spcPts val="600"/>
              </a:spcBef>
              <a:defRPr/>
            </a:pPr>
            <a:r>
              <a:rPr lang="en-US" sz="4000" b="1" dirty="0">
                <a:solidFill>
                  <a:srgbClr val="FF0000"/>
                </a:solidFill>
                <a:latin typeface="Cambria" pitchFamily="18" charset="0"/>
                <a:cs typeface="Times New Roman" pitchFamily="18" charset="0"/>
              </a:rPr>
              <a:t>	</a:t>
            </a:r>
            <a:r>
              <a:rPr lang="en-US" sz="4000" b="1" dirty="0" smtClean="0">
                <a:solidFill>
                  <a:srgbClr val="FF0000"/>
                </a:solidFill>
                <a:latin typeface="Cambria" pitchFamily="18" charset="0"/>
                <a:cs typeface="Times New Roman" pitchFamily="18" charset="0"/>
              </a:rPr>
              <a:t>	Aggression</a:t>
            </a:r>
          </a:p>
          <a:p>
            <a:pPr>
              <a:spcBef>
                <a:spcPts val="600"/>
              </a:spcBef>
              <a:defRPr/>
            </a:pPr>
            <a:r>
              <a:rPr lang="en-US" sz="4000" b="1" dirty="0" smtClean="0">
                <a:solidFill>
                  <a:srgbClr val="FF0000"/>
                </a:solidFill>
                <a:latin typeface="Cambria" pitchFamily="18" charset="0"/>
                <a:cs typeface="Times New Roman" pitchFamily="18" charset="0"/>
              </a:rPr>
              <a:t>	</a:t>
            </a:r>
          </a:p>
          <a:p>
            <a:pPr>
              <a:spcBef>
                <a:spcPts val="600"/>
              </a:spcBef>
              <a:defRPr/>
            </a:pPr>
            <a:r>
              <a:rPr lang="en-US" sz="4000" b="1" dirty="0">
                <a:solidFill>
                  <a:srgbClr val="FF0000"/>
                </a:solidFill>
                <a:latin typeface="Cambria" pitchFamily="18" charset="0"/>
                <a:cs typeface="Times New Roman" pitchFamily="18" charset="0"/>
              </a:rPr>
              <a:t>	</a:t>
            </a:r>
            <a:r>
              <a:rPr lang="en-US" sz="4000" b="1" dirty="0" smtClean="0">
                <a:solidFill>
                  <a:srgbClr val="FF0000"/>
                </a:solidFill>
                <a:latin typeface="Cambria" pitchFamily="18" charset="0"/>
                <a:cs typeface="Times New Roman" pitchFamily="18" charset="0"/>
              </a:rPr>
              <a:t>		Self-injury</a:t>
            </a:r>
            <a:endParaRPr lang="en-US" sz="1300" b="1" dirty="0">
              <a:latin typeface="Cambria" pitchFamily="18" charset="0"/>
              <a:cs typeface="Times New Roman" pitchFamily="18" charset="0"/>
            </a:endParaRPr>
          </a:p>
          <a:p>
            <a:pPr>
              <a:spcBef>
                <a:spcPts val="600"/>
              </a:spcBef>
              <a:defRPr/>
            </a:pPr>
            <a:r>
              <a:rPr lang="en-US" sz="2800" b="1" dirty="0" smtClean="0">
                <a:solidFill>
                  <a:srgbClr val="2505AD"/>
                </a:solidFill>
                <a:latin typeface="Cambria" pitchFamily="18" charset="0"/>
                <a:cs typeface="Times New Roman" pitchFamily="18" charset="0"/>
              </a:rPr>
              <a:t> </a:t>
            </a:r>
            <a:endParaRPr lang="en-US" sz="2800" b="1" dirty="0" smtClean="0">
              <a:latin typeface="Cambria" pitchFamily="18" charset="0"/>
              <a:cs typeface="Times New Roman" pitchFamily="18" charset="0"/>
            </a:endParaRPr>
          </a:p>
          <a:p>
            <a:pPr marR="0" lvl="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b="1" dirty="0" smtClean="0">
              <a:latin typeface="Cambria" pitchFamily="18" charset="0"/>
              <a:cs typeface="Times New Roman" pitchFamily="18" charset="0"/>
            </a:endParaRPr>
          </a:p>
          <a:p>
            <a:pPr marR="0" lvl="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1" i="0" u="none" strike="noStrike" kern="1200" cap="none" spc="0" normalizeH="0" baseline="0" noProof="0" dirty="0" smtClean="0">
              <a:ln>
                <a:noFill/>
              </a:ln>
              <a:solidFill>
                <a:schemeClr val="tx1"/>
              </a:solidFill>
              <a:effectLst/>
              <a:uLnTx/>
              <a:uFillTx/>
              <a:latin typeface="Cambria" pitchFamily="18" charset="0"/>
              <a:ea typeface="+mn-ea"/>
              <a:cs typeface="Times New Roman" pitchFamily="18" charset="0"/>
            </a:endParaRPr>
          </a:p>
        </p:txBody>
      </p:sp>
    </p:spTree>
    <p:extLst>
      <p:ext uri="{BB962C8B-B14F-4D97-AF65-F5344CB8AC3E}">
        <p14:creationId xmlns:p14="http://schemas.microsoft.com/office/powerpoint/2010/main" val="3728405766"/>
      </p:ext>
    </p:extLst>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457200" y="1295400"/>
            <a:ext cx="8534400" cy="5105400"/>
          </a:xfrm>
          <a:prstGeom prst="rect">
            <a:avLst/>
          </a:prstGeom>
        </p:spPr>
        <p:txBody>
          <a:bodyPr vert="horz" lIns="91440" tIns="45720" rIns="91440" bIns="45720" rtlCol="0">
            <a:normAutofit/>
          </a:bodyPr>
          <a:lstStyle/>
          <a:p>
            <a:pPr marL="1944688">
              <a:spcBef>
                <a:spcPts val="600"/>
              </a:spcBef>
              <a:defRPr/>
            </a:pPr>
            <a:r>
              <a:rPr lang="en-US" sz="2800" b="1" dirty="0" smtClean="0">
                <a:solidFill>
                  <a:schemeClr val="accent3">
                    <a:lumMod val="50000"/>
                  </a:schemeClr>
                </a:solidFill>
                <a:latin typeface="Cambria" pitchFamily="18" charset="0"/>
                <a:cs typeface="Times New Roman" pitchFamily="18" charset="0"/>
              </a:rPr>
              <a:t>Freedom from these problem behaviors is possible and probable with:</a:t>
            </a:r>
          </a:p>
          <a:p>
            <a:pPr>
              <a:spcBef>
                <a:spcPts val="600"/>
              </a:spcBef>
              <a:defRPr/>
            </a:pPr>
            <a:endParaRPr lang="en-US" sz="2800" b="1" dirty="0" smtClean="0">
              <a:solidFill>
                <a:srgbClr val="2505AD"/>
              </a:solidFill>
              <a:latin typeface="Cambria" pitchFamily="18" charset="0"/>
              <a:cs typeface="Times New Roman" pitchFamily="18" charset="0"/>
            </a:endParaRPr>
          </a:p>
          <a:p>
            <a:pPr>
              <a:spcBef>
                <a:spcPts val="600"/>
              </a:spcBef>
              <a:defRPr/>
            </a:pPr>
            <a:r>
              <a:rPr lang="en-US" sz="2600" b="1" dirty="0" smtClean="0">
                <a:latin typeface="Cambria" pitchFamily="18" charset="0"/>
                <a:cs typeface="Times New Roman" pitchFamily="18" charset="0"/>
              </a:rPr>
              <a:t>BCBA-led, objective analysis</a:t>
            </a:r>
          </a:p>
          <a:p>
            <a:pPr>
              <a:spcBef>
                <a:spcPts val="600"/>
              </a:spcBef>
              <a:defRPr/>
            </a:pPr>
            <a:endParaRPr lang="en-US" sz="1200" b="1" dirty="0" smtClean="0">
              <a:latin typeface="Cambria" pitchFamily="18" charset="0"/>
              <a:cs typeface="Times New Roman" pitchFamily="18" charset="0"/>
            </a:endParaRPr>
          </a:p>
          <a:p>
            <a:pPr>
              <a:spcBef>
                <a:spcPts val="600"/>
              </a:spcBef>
              <a:defRPr/>
            </a:pPr>
            <a:r>
              <a:rPr lang="en-US" sz="2600" b="1" dirty="0" smtClean="0">
                <a:latin typeface="Cambria" pitchFamily="18" charset="0"/>
                <a:cs typeface="Times New Roman" pitchFamily="18" charset="0"/>
              </a:rPr>
              <a:t>Skill-based treatments yielding functional reinforcers</a:t>
            </a:r>
          </a:p>
          <a:p>
            <a:pPr>
              <a:spcBef>
                <a:spcPts val="600"/>
              </a:spcBef>
              <a:defRPr/>
            </a:pPr>
            <a:endParaRPr lang="en-US" sz="1200" b="1" dirty="0" smtClean="0">
              <a:latin typeface="Cambria" pitchFamily="18" charset="0"/>
              <a:cs typeface="Times New Roman" pitchFamily="18" charset="0"/>
            </a:endParaRPr>
          </a:p>
          <a:p>
            <a:pPr>
              <a:spcBef>
                <a:spcPts val="600"/>
              </a:spcBef>
              <a:defRPr/>
            </a:pPr>
            <a:r>
              <a:rPr lang="en-US" sz="2600" b="1" dirty="0" smtClean="0">
                <a:latin typeface="Cambria" pitchFamily="18" charset="0"/>
                <a:cs typeface="Times New Roman" pitchFamily="18" charset="0"/>
              </a:rPr>
              <a:t>Skill-based delay tolerance procedures</a:t>
            </a:r>
            <a:endParaRPr lang="en-US" sz="2800" b="1" dirty="0" smtClean="0">
              <a:latin typeface="Cambria" pitchFamily="18" charset="0"/>
              <a:cs typeface="Times New Roman" pitchFamily="18" charset="0"/>
            </a:endParaRPr>
          </a:p>
          <a:p>
            <a:pPr marR="0" lvl="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b="1" dirty="0" smtClean="0">
              <a:latin typeface="Cambria" pitchFamily="18" charset="0"/>
              <a:cs typeface="Times New Roman" pitchFamily="18" charset="0"/>
            </a:endParaRPr>
          </a:p>
          <a:p>
            <a:pPr marR="0" lvl="0" algn="l" defTabSz="914400" rtl="0" eaLnBrk="1" fontAlgn="auto" latinLnBrk="0" hangingPunct="1">
              <a:lnSpc>
                <a:spcPct val="100000"/>
              </a:lnSpc>
              <a:spcBef>
                <a:spcPct val="20000"/>
              </a:spcBef>
              <a:spcAft>
                <a:spcPts val="0"/>
              </a:spcAft>
              <a:buClrTx/>
              <a:buSzTx/>
              <a:tabLst/>
              <a:defRPr/>
            </a:pPr>
            <a:endParaRPr kumimoji="0" lang="en-US" sz="2800" b="1" i="0" u="none" strike="noStrike" kern="1200" cap="none" spc="0" normalizeH="0" baseline="0" noProof="0" dirty="0" smtClean="0">
              <a:ln>
                <a:noFill/>
              </a:ln>
              <a:solidFill>
                <a:schemeClr val="tx1"/>
              </a:solidFill>
              <a:effectLst/>
              <a:uLnTx/>
              <a:uFillTx/>
              <a:latin typeface="Cambria" pitchFamily="18" charset="0"/>
              <a:ea typeface="+mn-ea"/>
              <a:cs typeface="Times New Roman" pitchFamily="18" charset="0"/>
            </a:endParaRPr>
          </a:p>
        </p:txBody>
      </p:sp>
      <p:pic>
        <p:nvPicPr>
          <p:cNvPr id="6" name="Picture 3" descr="C:\Users\ghanley\Desktop\file621126331596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1371600"/>
            <a:ext cx="1794053" cy="1191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34904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5" name="Rectangle 3"/>
          <p:cNvSpPr>
            <a:spLocks noGrp="1" noChangeArrowheads="1"/>
          </p:cNvSpPr>
          <p:nvPr>
            <p:ph type="body" idx="1"/>
          </p:nvPr>
        </p:nvSpPr>
        <p:spPr>
          <a:xfrm>
            <a:off x="228600" y="1524000"/>
            <a:ext cx="8763000" cy="4602163"/>
          </a:xfrm>
        </p:spPr>
        <p:txBody>
          <a:bodyPr>
            <a:normAutofit/>
          </a:bodyPr>
          <a:lstStyle/>
          <a:p>
            <a:pPr marL="0" indent="0">
              <a:buNone/>
            </a:pPr>
            <a:r>
              <a:rPr lang="en-US" sz="3200" b="1" dirty="0" smtClean="0"/>
              <a:t>Persons diagnosed with </a:t>
            </a:r>
            <a:r>
              <a:rPr lang="en-US" sz="3200" b="1" dirty="0" smtClean="0">
                <a:solidFill>
                  <a:srgbClr val="C00000"/>
                </a:solidFill>
              </a:rPr>
              <a:t>Autism</a:t>
            </a:r>
            <a:r>
              <a:rPr lang="en-US" sz="3200" b="1" dirty="0" smtClean="0"/>
              <a:t> </a:t>
            </a:r>
          </a:p>
          <a:p>
            <a:pPr marL="0" indent="0">
              <a:buNone/>
            </a:pPr>
            <a:endParaRPr lang="en-US" sz="3200" b="1" dirty="0"/>
          </a:p>
          <a:p>
            <a:pPr marL="0" indent="0">
              <a:buNone/>
            </a:pPr>
            <a:r>
              <a:rPr lang="en-US" sz="3200" b="1" dirty="0" smtClean="0"/>
              <a:t>	often engage in repetitive acts </a:t>
            </a:r>
          </a:p>
          <a:p>
            <a:pPr marL="0" indent="0">
              <a:buNone/>
            </a:pPr>
            <a:endParaRPr lang="en-US" sz="3200" b="1" dirty="0"/>
          </a:p>
          <a:p>
            <a:pPr marL="0" indent="0">
              <a:buNone/>
            </a:pPr>
            <a:r>
              <a:rPr lang="en-US" sz="3200" b="1" dirty="0" smtClean="0"/>
              <a:t>		that appear to serve no function</a:t>
            </a:r>
          </a:p>
          <a:p>
            <a:endParaRPr lang="en-US" sz="1200" b="1" dirty="0" smtClean="0"/>
          </a:p>
          <a:p>
            <a:endParaRPr lang="en-US" dirty="0" smtClean="0">
              <a:cs typeface="Times New Roman"/>
            </a:endParaRPr>
          </a:p>
          <a:p>
            <a:endParaRPr lang="en-US" b="1" i="0" dirty="0" smtClean="0">
              <a:cs typeface="Times New Roman" pitchFamily="18" charset="0"/>
            </a:endParaRPr>
          </a:p>
        </p:txBody>
      </p:sp>
    </p:spTree>
    <p:extLst>
      <p:ext uri="{BB962C8B-B14F-4D97-AF65-F5344CB8AC3E}">
        <p14:creationId xmlns:p14="http://schemas.microsoft.com/office/powerpoint/2010/main" val="2324980401"/>
      </p:ext>
    </p:extLst>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5" name="Rectangle 3"/>
          <p:cNvSpPr>
            <a:spLocks noGrp="1" noChangeArrowheads="1"/>
          </p:cNvSpPr>
          <p:nvPr>
            <p:ph type="body" idx="1"/>
          </p:nvPr>
        </p:nvSpPr>
        <p:spPr>
          <a:xfrm>
            <a:off x="228600" y="685800"/>
            <a:ext cx="8763000" cy="5440363"/>
          </a:xfrm>
        </p:spPr>
        <p:txBody>
          <a:bodyPr>
            <a:normAutofit/>
          </a:bodyPr>
          <a:lstStyle/>
          <a:p>
            <a:endParaRPr lang="en-US" sz="1200" b="1" dirty="0" smtClean="0"/>
          </a:p>
          <a:p>
            <a:pPr marL="0" indent="0">
              <a:buNone/>
            </a:pPr>
            <a:r>
              <a:rPr lang="en-US" sz="3000" b="1" dirty="0" smtClean="0"/>
              <a:t>These acts are collectively referred to as </a:t>
            </a:r>
          </a:p>
          <a:p>
            <a:pPr marL="0" indent="0">
              <a:buNone/>
            </a:pPr>
            <a:endParaRPr lang="en-US" sz="3000" b="1" dirty="0">
              <a:solidFill>
                <a:srgbClr val="C00000"/>
              </a:solidFill>
            </a:endParaRPr>
          </a:p>
          <a:p>
            <a:pPr marL="0" indent="0" algn="ctr">
              <a:buNone/>
            </a:pPr>
            <a:r>
              <a:rPr lang="en-US" sz="4000" b="1" dirty="0" smtClean="0">
                <a:solidFill>
                  <a:srgbClr val="C00000"/>
                </a:solidFill>
              </a:rPr>
              <a:t>stereotypy</a:t>
            </a:r>
            <a:r>
              <a:rPr lang="en-US" sz="4000" b="1" dirty="0" smtClean="0"/>
              <a:t> </a:t>
            </a:r>
          </a:p>
          <a:p>
            <a:pPr marL="0" indent="0">
              <a:buNone/>
            </a:pPr>
            <a:endParaRPr lang="en-US" sz="3000" b="1" dirty="0"/>
          </a:p>
          <a:p>
            <a:pPr marL="0" indent="0">
              <a:buNone/>
            </a:pPr>
            <a:r>
              <a:rPr lang="en-US" sz="3000" b="1" dirty="0" smtClean="0"/>
              <a:t>due to the formal similarity of the acts </a:t>
            </a:r>
          </a:p>
          <a:p>
            <a:pPr marL="0" indent="0">
              <a:buNone/>
            </a:pPr>
            <a:endParaRPr lang="en-US" sz="3000" b="1" dirty="0"/>
          </a:p>
          <a:p>
            <a:pPr marL="0" indent="0">
              <a:buNone/>
            </a:pPr>
            <a:r>
              <a:rPr lang="en-US" sz="3000" b="1" dirty="0" smtClean="0"/>
              <a:t>and the periodicity with which they are emitted</a:t>
            </a:r>
          </a:p>
          <a:p>
            <a:endParaRPr lang="en-US" b="1" i="0" dirty="0" smtClean="0">
              <a:cs typeface="Times New Roman" pitchFamily="18" charset="0"/>
            </a:endParaRPr>
          </a:p>
          <a:p>
            <a:pPr>
              <a:buNone/>
            </a:pPr>
            <a:endParaRPr lang="en-US" dirty="0" smtClean="0">
              <a:cs typeface="Times New Roman"/>
            </a:endParaRPr>
          </a:p>
          <a:p>
            <a:endParaRPr lang="en-US" b="1" i="0" dirty="0" smtClean="0">
              <a:cs typeface="Times New Roman" pitchFamily="18" charset="0"/>
            </a:endParaRPr>
          </a:p>
        </p:txBody>
      </p:sp>
    </p:spTree>
    <p:extLst>
      <p:ext uri="{BB962C8B-B14F-4D97-AF65-F5344CB8AC3E}">
        <p14:creationId xmlns:p14="http://schemas.microsoft.com/office/powerpoint/2010/main" val="3079669208"/>
      </p:ext>
    </p:extLst>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219200" y="0"/>
            <a:ext cx="69342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4595" name="Rectangle 3"/>
          <p:cNvSpPr>
            <a:spLocks noGrp="1" noChangeArrowheads="1"/>
          </p:cNvSpPr>
          <p:nvPr>
            <p:ph type="body" idx="1"/>
          </p:nvPr>
        </p:nvSpPr>
        <p:spPr>
          <a:xfrm>
            <a:off x="457200" y="1828800"/>
            <a:ext cx="8229600" cy="4297363"/>
          </a:xfrm>
        </p:spPr>
        <p:txBody>
          <a:bodyPr>
            <a:normAutofit/>
          </a:bodyPr>
          <a:lstStyle/>
          <a:p>
            <a:pPr>
              <a:buNone/>
            </a:pPr>
            <a:r>
              <a:rPr lang="en-US" dirty="0" smtClean="0">
                <a:cs typeface="Times New Roman"/>
              </a:rPr>
              <a:t> </a:t>
            </a:r>
          </a:p>
          <a:p>
            <a:endParaRPr lang="en-US" b="1" i="0" dirty="0" smtClean="0">
              <a:cs typeface="Times New Roman" pitchFamily="18" charset="0"/>
            </a:endParaRPr>
          </a:p>
        </p:txBody>
      </p:sp>
      <p:pic>
        <p:nvPicPr>
          <p:cNvPr id="2031617" name="Picture 1"/>
          <p:cNvPicPr>
            <a:picLocks noChangeAspect="1" noChangeArrowheads="1"/>
          </p:cNvPicPr>
          <p:nvPr/>
        </p:nvPicPr>
        <p:blipFill>
          <a:blip r:embed="rId3" cstate="print"/>
          <a:srcRect/>
          <a:stretch>
            <a:fillRect/>
          </a:stretch>
        </p:blipFill>
        <p:spPr bwMode="auto">
          <a:xfrm>
            <a:off x="1600200" y="1828800"/>
            <a:ext cx="5867400" cy="4800600"/>
          </a:xfrm>
          <a:prstGeom prst="rect">
            <a:avLst/>
          </a:prstGeom>
          <a:noFill/>
          <a:ln w="9525">
            <a:noFill/>
            <a:miter lim="800000"/>
            <a:headEnd/>
            <a:tailEnd/>
          </a:ln>
        </p:spPr>
      </p:pic>
      <p:pic>
        <p:nvPicPr>
          <p:cNvPr id="2031618" name="Picture 2"/>
          <p:cNvPicPr>
            <a:picLocks noChangeAspect="1" noChangeArrowheads="1"/>
          </p:cNvPicPr>
          <p:nvPr/>
        </p:nvPicPr>
        <p:blipFill>
          <a:blip r:embed="rId4" cstate="print"/>
          <a:srcRect/>
          <a:stretch>
            <a:fillRect/>
          </a:stretch>
        </p:blipFill>
        <p:spPr bwMode="auto">
          <a:xfrm>
            <a:off x="1404937" y="152401"/>
            <a:ext cx="6291263" cy="1371600"/>
          </a:xfrm>
          <a:prstGeom prst="rect">
            <a:avLst/>
          </a:prstGeom>
          <a:noFill/>
          <a:ln w="9525">
            <a:noFill/>
            <a:miter lim="800000"/>
            <a:headEnd/>
            <a:tailEnd/>
          </a:ln>
        </p:spPr>
      </p:pic>
      <p:pic>
        <p:nvPicPr>
          <p:cNvPr id="2031619" name="Picture 3"/>
          <p:cNvPicPr>
            <a:picLocks noChangeAspect="1" noChangeArrowheads="1"/>
          </p:cNvPicPr>
          <p:nvPr/>
        </p:nvPicPr>
        <p:blipFill>
          <a:blip r:embed="rId5" cstate="print"/>
          <a:srcRect/>
          <a:stretch>
            <a:fillRect/>
          </a:stretch>
        </p:blipFill>
        <p:spPr bwMode="auto">
          <a:xfrm>
            <a:off x="4152905" y="1524000"/>
            <a:ext cx="3188970" cy="205740"/>
          </a:xfrm>
          <a:prstGeom prst="rect">
            <a:avLst/>
          </a:prstGeom>
          <a:noFill/>
          <a:ln w="9525">
            <a:noFill/>
            <a:miter lim="800000"/>
            <a:headEnd/>
            <a:tailEnd/>
          </a:ln>
        </p:spPr>
      </p:pic>
      <p:sp>
        <p:nvSpPr>
          <p:cNvPr id="9" name="Rectangle 8"/>
          <p:cNvSpPr/>
          <p:nvPr/>
        </p:nvSpPr>
        <p:spPr>
          <a:xfrm>
            <a:off x="1343464" y="547468"/>
            <a:ext cx="4142936" cy="290732"/>
          </a:xfrm>
          <a:prstGeom prst="rect">
            <a:avLst/>
          </a:prstGeom>
          <a:solidFill>
            <a:srgbClr val="FFFF00">
              <a:alpha val="13000"/>
            </a:srgbClr>
          </a:solidFill>
          <a:ln w="31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p:nvCxnSpPr>
        <p:spPr>
          <a:xfrm>
            <a:off x="1735015" y="3176954"/>
            <a:ext cx="541020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1735015" y="3792415"/>
            <a:ext cx="541020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1735015" y="4191000"/>
            <a:ext cx="541020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735015" y="4595446"/>
            <a:ext cx="541020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1735015" y="5005754"/>
            <a:ext cx="541020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735015" y="5205046"/>
            <a:ext cx="541020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1735015" y="6025661"/>
            <a:ext cx="541020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0289711"/>
      </p:ext>
    </p:extLst>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85890" name="Picture 2"/>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 y="209990"/>
            <a:ext cx="9873691" cy="64787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09151580"/>
      </p:ext>
    </p:extLst>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274638"/>
            <a:ext cx="8229600" cy="2773362"/>
          </a:xfrm>
        </p:spPr>
        <p:txBody>
          <a:bodyPr>
            <a:noAutofit/>
          </a:bodyPr>
          <a:lstStyle/>
          <a:p>
            <a:r>
              <a:rPr lang="en-US" sz="3600" b="1" dirty="0" smtClean="0">
                <a:cs typeface="Times New Roman" pitchFamily="18" charset="0"/>
              </a:rPr>
              <a:t>Stereotypy is usually maintained by</a:t>
            </a:r>
            <a:r>
              <a:rPr lang="en-US" sz="800" b="1" dirty="0" smtClean="0">
                <a:cs typeface="Times New Roman" pitchFamily="18" charset="0"/>
              </a:rPr>
              <a:t> </a:t>
            </a:r>
            <a:br>
              <a:rPr lang="en-US" sz="800" b="1" dirty="0" smtClean="0">
                <a:cs typeface="Times New Roman" pitchFamily="18" charset="0"/>
              </a:rPr>
            </a:br>
            <a:r>
              <a:rPr lang="en-US" sz="800" b="1" dirty="0">
                <a:cs typeface="Times New Roman" pitchFamily="18" charset="0"/>
              </a:rPr>
              <a:t/>
            </a:r>
            <a:br>
              <a:rPr lang="en-US" sz="800" b="1" dirty="0">
                <a:cs typeface="Times New Roman" pitchFamily="18" charset="0"/>
              </a:rPr>
            </a:br>
            <a:r>
              <a:rPr lang="en-US" sz="3600" b="1" dirty="0" smtClean="0">
                <a:cs typeface="Times New Roman" pitchFamily="18" charset="0"/>
              </a:rPr>
              <a:t>sensory (automatic) reinforcement)</a:t>
            </a:r>
          </a:p>
        </p:txBody>
      </p:sp>
    </p:spTree>
    <p:extLst>
      <p:ext uri="{BB962C8B-B14F-4D97-AF65-F5344CB8AC3E}">
        <p14:creationId xmlns:p14="http://schemas.microsoft.com/office/powerpoint/2010/main" val="1121920120"/>
      </p:ext>
    </p:extLst>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Autofit/>
          </a:bodyPr>
          <a:lstStyle/>
          <a:p>
            <a:r>
              <a:rPr lang="en-US" sz="3600" b="1" dirty="0" smtClean="0">
                <a:cs typeface="Times New Roman" pitchFamily="18" charset="0"/>
              </a:rPr>
              <a:t>When is Stereotypy a Problem?</a:t>
            </a:r>
          </a:p>
        </p:txBody>
      </p:sp>
      <p:sp>
        <p:nvSpPr>
          <p:cNvPr id="494595" name="Rectangle 3"/>
          <p:cNvSpPr>
            <a:spLocks noGrp="1" noChangeArrowheads="1"/>
          </p:cNvSpPr>
          <p:nvPr>
            <p:ph type="body" idx="1"/>
          </p:nvPr>
        </p:nvSpPr>
        <p:spPr>
          <a:xfrm>
            <a:off x="457200" y="1828800"/>
            <a:ext cx="8229600" cy="4297363"/>
          </a:xfrm>
        </p:spPr>
        <p:txBody>
          <a:bodyPr>
            <a:normAutofit/>
          </a:bodyPr>
          <a:lstStyle/>
          <a:p>
            <a:pPr>
              <a:buNone/>
            </a:pPr>
            <a:r>
              <a:rPr lang="en-US" b="1" dirty="0" smtClean="0"/>
              <a:t>….when it is exhibited with </a:t>
            </a:r>
            <a:r>
              <a:rPr lang="en-US" b="1" i="1" dirty="0" smtClean="0">
                <a:solidFill>
                  <a:srgbClr val="C00000"/>
                </a:solidFill>
              </a:rPr>
              <a:t>impairing</a:t>
            </a:r>
            <a:r>
              <a:rPr lang="en-US" b="1" dirty="0" smtClean="0">
                <a:solidFill>
                  <a:srgbClr val="C00000"/>
                </a:solidFill>
              </a:rPr>
              <a:t> </a:t>
            </a:r>
            <a:r>
              <a:rPr lang="en-US" b="1" i="1" dirty="0" smtClean="0">
                <a:solidFill>
                  <a:srgbClr val="C00000"/>
                </a:solidFill>
              </a:rPr>
              <a:t>frequency</a:t>
            </a:r>
            <a:endParaRPr lang="en-US" sz="1200" b="1" i="1" dirty="0" smtClean="0">
              <a:solidFill>
                <a:srgbClr val="C00000"/>
              </a:solidFill>
            </a:endParaRPr>
          </a:p>
          <a:p>
            <a:pPr>
              <a:buNone/>
            </a:pPr>
            <a:r>
              <a:rPr lang="en-US" sz="1200" b="1" dirty="0" smtClean="0">
                <a:solidFill>
                  <a:srgbClr val="C00000"/>
                </a:solidFill>
                <a:cs typeface="Times New Roman"/>
              </a:rPr>
              <a:t> </a:t>
            </a:r>
          </a:p>
          <a:p>
            <a:pPr marL="457200" lvl="1" indent="0">
              <a:buNone/>
            </a:pPr>
            <a:endParaRPr lang="en-US" b="1" dirty="0" smtClean="0">
              <a:cs typeface="Times New Roman"/>
            </a:endParaRPr>
          </a:p>
        </p:txBody>
      </p:sp>
    </p:spTree>
    <p:extLst>
      <p:ext uri="{BB962C8B-B14F-4D97-AF65-F5344CB8AC3E}">
        <p14:creationId xmlns:p14="http://schemas.microsoft.com/office/powerpoint/2010/main" val="2428032868"/>
      </p:ext>
    </p:extLst>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Autofit/>
          </a:bodyPr>
          <a:lstStyle/>
          <a:p>
            <a:r>
              <a:rPr lang="en-US" sz="3600" b="1" dirty="0" smtClean="0">
                <a:cs typeface="Times New Roman" pitchFamily="18" charset="0"/>
              </a:rPr>
              <a:t>When is Stereotypy a Problem?</a:t>
            </a:r>
          </a:p>
        </p:txBody>
      </p:sp>
      <p:sp>
        <p:nvSpPr>
          <p:cNvPr id="494595" name="Rectangle 3"/>
          <p:cNvSpPr>
            <a:spLocks noGrp="1" noChangeArrowheads="1"/>
          </p:cNvSpPr>
          <p:nvPr>
            <p:ph type="body" idx="1"/>
          </p:nvPr>
        </p:nvSpPr>
        <p:spPr>
          <a:xfrm>
            <a:off x="457200" y="1828800"/>
            <a:ext cx="8229600" cy="4297363"/>
          </a:xfrm>
        </p:spPr>
        <p:txBody>
          <a:bodyPr>
            <a:normAutofit/>
          </a:bodyPr>
          <a:lstStyle/>
          <a:p>
            <a:pPr>
              <a:buNone/>
            </a:pPr>
            <a:r>
              <a:rPr lang="en-US" b="1" dirty="0" smtClean="0">
                <a:solidFill>
                  <a:schemeClr val="tx1">
                    <a:lumMod val="65000"/>
                    <a:lumOff val="35000"/>
                  </a:schemeClr>
                </a:solidFill>
              </a:rPr>
              <a:t>….when it is exhibited with </a:t>
            </a:r>
            <a:r>
              <a:rPr lang="en-US" b="1" i="1" dirty="0" smtClean="0">
                <a:solidFill>
                  <a:schemeClr val="tx1">
                    <a:lumMod val="65000"/>
                    <a:lumOff val="35000"/>
                  </a:schemeClr>
                </a:solidFill>
              </a:rPr>
              <a:t>impairing</a:t>
            </a:r>
            <a:r>
              <a:rPr lang="en-US" b="1" dirty="0" smtClean="0">
                <a:solidFill>
                  <a:schemeClr val="tx1">
                    <a:lumMod val="65000"/>
                    <a:lumOff val="35000"/>
                  </a:schemeClr>
                </a:solidFill>
              </a:rPr>
              <a:t> </a:t>
            </a:r>
            <a:r>
              <a:rPr lang="en-US" b="1" i="1" dirty="0" smtClean="0">
                <a:solidFill>
                  <a:schemeClr val="tx1">
                    <a:lumMod val="65000"/>
                    <a:lumOff val="35000"/>
                  </a:schemeClr>
                </a:solidFill>
              </a:rPr>
              <a:t>frequency</a:t>
            </a:r>
            <a:endParaRPr lang="en-US" sz="1200" b="1" i="1" dirty="0" smtClean="0">
              <a:solidFill>
                <a:schemeClr val="tx1">
                  <a:lumMod val="65000"/>
                  <a:lumOff val="35000"/>
                </a:schemeClr>
              </a:solidFill>
            </a:endParaRPr>
          </a:p>
          <a:p>
            <a:pPr>
              <a:buNone/>
            </a:pPr>
            <a:r>
              <a:rPr lang="en-US" sz="1200" b="1" dirty="0" smtClean="0">
                <a:solidFill>
                  <a:srgbClr val="C00000"/>
                </a:solidFill>
                <a:cs typeface="Times New Roman"/>
              </a:rPr>
              <a:t> </a:t>
            </a:r>
          </a:p>
          <a:p>
            <a:pPr marL="457200" lvl="1" indent="0">
              <a:buNone/>
            </a:pPr>
            <a:endParaRPr lang="en-US" b="1" dirty="0" smtClean="0">
              <a:cs typeface="Times New Roman"/>
            </a:endParaRPr>
          </a:p>
          <a:p>
            <a:pPr marL="457200" lvl="1" indent="0" algn="r">
              <a:buNone/>
            </a:pPr>
            <a:r>
              <a:rPr lang="en-US" b="1" dirty="0">
                <a:solidFill>
                  <a:schemeClr val="tx1"/>
                </a:solidFill>
                <a:cs typeface="Times New Roman"/>
              </a:rPr>
              <a:t>w</a:t>
            </a:r>
            <a:r>
              <a:rPr lang="en-US" b="1" dirty="0" smtClean="0">
                <a:solidFill>
                  <a:schemeClr val="tx1"/>
                </a:solidFill>
                <a:cs typeface="Times New Roman"/>
              </a:rPr>
              <a:t>hen it interferes with attempts</a:t>
            </a:r>
          </a:p>
          <a:p>
            <a:pPr marL="457200" lvl="1" indent="0" algn="r">
              <a:buNone/>
            </a:pPr>
            <a:r>
              <a:rPr lang="en-US" b="1" dirty="0" smtClean="0">
                <a:solidFill>
                  <a:schemeClr val="tx1"/>
                </a:solidFill>
                <a:cs typeface="Times New Roman"/>
              </a:rPr>
              <a:t>to teach skills or concepts</a:t>
            </a:r>
          </a:p>
        </p:txBody>
      </p:sp>
    </p:spTree>
    <p:extLst>
      <p:ext uri="{BB962C8B-B14F-4D97-AF65-F5344CB8AC3E}">
        <p14:creationId xmlns:p14="http://schemas.microsoft.com/office/powerpoint/2010/main" val="14136187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9459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9459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Autofit/>
          </a:bodyPr>
          <a:lstStyle/>
          <a:p>
            <a:r>
              <a:rPr lang="en-US" sz="3600" b="1" dirty="0" smtClean="0">
                <a:cs typeface="Times New Roman" pitchFamily="18" charset="0"/>
              </a:rPr>
              <a:t>When is Stereotypy a Problem?</a:t>
            </a:r>
          </a:p>
        </p:txBody>
      </p:sp>
      <p:sp>
        <p:nvSpPr>
          <p:cNvPr id="494595" name="Rectangle 3"/>
          <p:cNvSpPr>
            <a:spLocks noGrp="1" noChangeArrowheads="1"/>
          </p:cNvSpPr>
          <p:nvPr>
            <p:ph type="body" idx="1"/>
          </p:nvPr>
        </p:nvSpPr>
        <p:spPr>
          <a:xfrm>
            <a:off x="457200" y="1828800"/>
            <a:ext cx="8229600" cy="4297363"/>
          </a:xfrm>
        </p:spPr>
        <p:txBody>
          <a:bodyPr>
            <a:normAutofit/>
          </a:bodyPr>
          <a:lstStyle/>
          <a:p>
            <a:pPr>
              <a:buNone/>
            </a:pPr>
            <a:r>
              <a:rPr lang="en-US" b="1" dirty="0" smtClean="0">
                <a:solidFill>
                  <a:schemeClr val="tx1">
                    <a:lumMod val="65000"/>
                    <a:lumOff val="35000"/>
                  </a:schemeClr>
                </a:solidFill>
              </a:rPr>
              <a:t>….when it is exhibited with </a:t>
            </a:r>
            <a:r>
              <a:rPr lang="en-US" b="1" i="1" dirty="0" smtClean="0">
                <a:solidFill>
                  <a:schemeClr val="tx1">
                    <a:lumMod val="65000"/>
                    <a:lumOff val="35000"/>
                  </a:schemeClr>
                </a:solidFill>
              </a:rPr>
              <a:t>impairing</a:t>
            </a:r>
            <a:r>
              <a:rPr lang="en-US" b="1" dirty="0" smtClean="0">
                <a:solidFill>
                  <a:schemeClr val="tx1">
                    <a:lumMod val="65000"/>
                    <a:lumOff val="35000"/>
                  </a:schemeClr>
                </a:solidFill>
              </a:rPr>
              <a:t> </a:t>
            </a:r>
            <a:r>
              <a:rPr lang="en-US" b="1" i="1" dirty="0" smtClean="0">
                <a:solidFill>
                  <a:schemeClr val="tx1">
                    <a:lumMod val="65000"/>
                    <a:lumOff val="35000"/>
                  </a:schemeClr>
                </a:solidFill>
              </a:rPr>
              <a:t>frequency</a:t>
            </a:r>
            <a:endParaRPr lang="en-US" sz="1200" b="1" i="1" dirty="0" smtClean="0">
              <a:solidFill>
                <a:schemeClr val="tx1">
                  <a:lumMod val="65000"/>
                  <a:lumOff val="35000"/>
                </a:schemeClr>
              </a:solidFill>
            </a:endParaRPr>
          </a:p>
          <a:p>
            <a:pPr>
              <a:buNone/>
            </a:pPr>
            <a:r>
              <a:rPr lang="en-US" sz="1200" b="1" dirty="0" smtClean="0">
                <a:solidFill>
                  <a:srgbClr val="C00000"/>
                </a:solidFill>
                <a:cs typeface="Times New Roman"/>
              </a:rPr>
              <a:t> </a:t>
            </a:r>
          </a:p>
          <a:p>
            <a:pPr marL="457200" lvl="1" indent="0" algn="r">
              <a:buNone/>
            </a:pPr>
            <a:endParaRPr lang="en-US" b="1" dirty="0" smtClean="0">
              <a:cs typeface="Times New Roman"/>
            </a:endParaRPr>
          </a:p>
          <a:p>
            <a:pPr marL="457200" lvl="1" indent="0" algn="r">
              <a:buNone/>
            </a:pPr>
            <a:r>
              <a:rPr lang="en-US" b="1" dirty="0">
                <a:solidFill>
                  <a:schemeClr val="tx1"/>
                </a:solidFill>
                <a:cs typeface="Times New Roman"/>
              </a:rPr>
              <a:t>w</a:t>
            </a:r>
            <a:r>
              <a:rPr lang="en-US" b="1" dirty="0" smtClean="0">
                <a:solidFill>
                  <a:schemeClr val="tx1"/>
                </a:solidFill>
                <a:cs typeface="Times New Roman"/>
              </a:rPr>
              <a:t>hen it interferes with social interactions</a:t>
            </a:r>
          </a:p>
          <a:p>
            <a:pPr marL="457200" lvl="1" indent="0">
              <a:buNone/>
            </a:pPr>
            <a:endParaRPr lang="en-US" sz="1200" b="1" dirty="0" smtClean="0">
              <a:cs typeface="Times New Roman"/>
            </a:endParaRPr>
          </a:p>
        </p:txBody>
      </p:sp>
    </p:spTree>
    <p:extLst>
      <p:ext uri="{BB962C8B-B14F-4D97-AF65-F5344CB8AC3E}">
        <p14:creationId xmlns:p14="http://schemas.microsoft.com/office/powerpoint/2010/main" val="2262106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9459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Autofit/>
          </a:bodyPr>
          <a:lstStyle/>
          <a:p>
            <a:r>
              <a:rPr lang="en-US" sz="3600" b="1" dirty="0" smtClean="0">
                <a:cs typeface="Times New Roman" pitchFamily="18" charset="0"/>
              </a:rPr>
              <a:t>When is Stereotypy a Problem?</a:t>
            </a:r>
          </a:p>
        </p:txBody>
      </p:sp>
      <p:sp>
        <p:nvSpPr>
          <p:cNvPr id="494595" name="Rectangle 3"/>
          <p:cNvSpPr>
            <a:spLocks noGrp="1" noChangeArrowheads="1"/>
          </p:cNvSpPr>
          <p:nvPr>
            <p:ph type="body" idx="1"/>
          </p:nvPr>
        </p:nvSpPr>
        <p:spPr>
          <a:xfrm>
            <a:off x="457200" y="1828800"/>
            <a:ext cx="8229600" cy="4297363"/>
          </a:xfrm>
        </p:spPr>
        <p:txBody>
          <a:bodyPr>
            <a:normAutofit/>
          </a:bodyPr>
          <a:lstStyle/>
          <a:p>
            <a:pPr>
              <a:buNone/>
            </a:pPr>
            <a:r>
              <a:rPr lang="en-US" b="1" dirty="0" smtClean="0">
                <a:solidFill>
                  <a:schemeClr val="tx1">
                    <a:lumMod val="65000"/>
                    <a:lumOff val="35000"/>
                  </a:schemeClr>
                </a:solidFill>
              </a:rPr>
              <a:t>….when it is exhibited with </a:t>
            </a:r>
            <a:r>
              <a:rPr lang="en-US" b="1" i="1" dirty="0" smtClean="0">
                <a:solidFill>
                  <a:schemeClr val="tx1">
                    <a:lumMod val="65000"/>
                    <a:lumOff val="35000"/>
                  </a:schemeClr>
                </a:solidFill>
              </a:rPr>
              <a:t>impairing</a:t>
            </a:r>
            <a:r>
              <a:rPr lang="en-US" b="1" dirty="0" smtClean="0">
                <a:solidFill>
                  <a:schemeClr val="tx1">
                    <a:lumMod val="65000"/>
                    <a:lumOff val="35000"/>
                  </a:schemeClr>
                </a:solidFill>
              </a:rPr>
              <a:t> </a:t>
            </a:r>
            <a:r>
              <a:rPr lang="en-US" b="1" i="1" dirty="0" smtClean="0">
                <a:solidFill>
                  <a:schemeClr val="tx1">
                    <a:lumMod val="65000"/>
                    <a:lumOff val="35000"/>
                  </a:schemeClr>
                </a:solidFill>
              </a:rPr>
              <a:t>frequency</a:t>
            </a:r>
            <a:endParaRPr lang="en-US" sz="1200" b="1" i="1" dirty="0" smtClean="0">
              <a:solidFill>
                <a:schemeClr val="tx1">
                  <a:lumMod val="65000"/>
                  <a:lumOff val="35000"/>
                </a:schemeClr>
              </a:solidFill>
            </a:endParaRPr>
          </a:p>
          <a:p>
            <a:pPr>
              <a:buNone/>
            </a:pPr>
            <a:r>
              <a:rPr lang="en-US" sz="1200" b="1" dirty="0" smtClean="0">
                <a:solidFill>
                  <a:srgbClr val="C00000"/>
                </a:solidFill>
                <a:cs typeface="Times New Roman"/>
              </a:rPr>
              <a:t> </a:t>
            </a:r>
          </a:p>
          <a:p>
            <a:pPr lvl="1"/>
            <a:endParaRPr lang="en-US" b="1" dirty="0" smtClean="0">
              <a:cs typeface="Times New Roman"/>
            </a:endParaRPr>
          </a:p>
          <a:p>
            <a:pPr marL="457200" lvl="1" indent="0" algn="r">
              <a:buNone/>
            </a:pPr>
            <a:r>
              <a:rPr lang="en-US" b="1" dirty="0">
                <a:solidFill>
                  <a:schemeClr val="tx1"/>
                </a:solidFill>
                <a:cs typeface="Times New Roman"/>
              </a:rPr>
              <a:t>w</a:t>
            </a:r>
            <a:r>
              <a:rPr lang="en-US" b="1" dirty="0" smtClean="0">
                <a:solidFill>
                  <a:schemeClr val="tx1"/>
                </a:solidFill>
                <a:cs typeface="Times New Roman"/>
              </a:rPr>
              <a:t>hen the prohibition of stereotypy results in more serious problem behavior </a:t>
            </a:r>
          </a:p>
          <a:p>
            <a:pPr marL="914400" lvl="2" indent="0" algn="r">
              <a:buNone/>
            </a:pPr>
            <a:r>
              <a:rPr lang="en-US" b="1" dirty="0" smtClean="0">
                <a:solidFill>
                  <a:schemeClr val="tx1">
                    <a:lumMod val="65000"/>
                    <a:lumOff val="35000"/>
                  </a:schemeClr>
                </a:solidFill>
                <a:cs typeface="Times New Roman"/>
              </a:rPr>
              <a:t>(</a:t>
            </a:r>
            <a:r>
              <a:rPr lang="en-US" b="1" dirty="0" err="1" smtClean="0">
                <a:solidFill>
                  <a:schemeClr val="tx1">
                    <a:lumMod val="65000"/>
                    <a:lumOff val="35000"/>
                  </a:schemeClr>
                </a:solidFill>
                <a:cs typeface="Times New Roman"/>
              </a:rPr>
              <a:t>DeLeon</a:t>
            </a:r>
            <a:r>
              <a:rPr lang="en-US" b="1" dirty="0" smtClean="0">
                <a:solidFill>
                  <a:schemeClr val="tx1">
                    <a:lumMod val="65000"/>
                    <a:lumOff val="35000"/>
                  </a:schemeClr>
                </a:solidFill>
                <a:cs typeface="Times New Roman"/>
              </a:rPr>
              <a:t> et al., 2011)</a:t>
            </a:r>
          </a:p>
          <a:p>
            <a:endParaRPr lang="en-US" b="1" i="0" dirty="0" smtClean="0">
              <a:solidFill>
                <a:schemeClr val="tx1">
                  <a:lumMod val="65000"/>
                  <a:lumOff val="35000"/>
                </a:schemeClr>
              </a:solidFill>
              <a:cs typeface="Times New Roman" pitchFamily="18" charset="0"/>
            </a:endParaRPr>
          </a:p>
        </p:txBody>
      </p:sp>
    </p:spTree>
    <p:extLst>
      <p:ext uri="{BB962C8B-B14F-4D97-AF65-F5344CB8AC3E}">
        <p14:creationId xmlns:p14="http://schemas.microsoft.com/office/powerpoint/2010/main" val="2262106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94595">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9459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noChangeArrowheads="1"/>
          </p:cNvSpPr>
          <p:nvPr/>
        </p:nvSpPr>
        <p:spPr>
          <a:xfrm>
            <a:off x="457200" y="457200"/>
            <a:ext cx="8458200" cy="5791200"/>
          </a:xfrm>
          <a:prstGeom prst="rect">
            <a:avLst/>
          </a:prstGeom>
        </p:spPr>
        <p:txBody>
          <a:bodyPr vert="horz" lIns="91440" tIns="45720" rIns="91440" bIns="45720" rtlCol="0">
            <a:normAutofit/>
          </a:bodyPr>
          <a:lstStyle/>
          <a:p>
            <a:pPr>
              <a:spcBef>
                <a:spcPct val="20000"/>
              </a:spcBef>
              <a:defRPr/>
            </a:pPr>
            <a:r>
              <a:rPr lang="en-US" sz="2800" b="1" dirty="0">
                <a:solidFill>
                  <a:srgbClr val="C00000"/>
                </a:solidFill>
                <a:latin typeface="Cambria"/>
              </a:rPr>
              <a:t>Common treatments for </a:t>
            </a:r>
            <a:r>
              <a:rPr lang="en-US" sz="2800" b="1" dirty="0" smtClean="0">
                <a:solidFill>
                  <a:srgbClr val="C00000"/>
                </a:solidFill>
                <a:latin typeface="Cambria"/>
              </a:rPr>
              <a:t>stereotypy</a:t>
            </a:r>
          </a:p>
          <a:p>
            <a:pPr>
              <a:spcBef>
                <a:spcPct val="20000"/>
              </a:spcBef>
              <a:defRPr/>
            </a:pPr>
            <a:endParaRPr lang="en-US" sz="2800" b="1" dirty="0">
              <a:solidFill>
                <a:srgbClr val="C00000"/>
              </a:solidFill>
              <a:latin typeface="Cambria"/>
              <a:cs typeface="Times New Roman" pitchFamily="18" charset="0"/>
            </a:endParaRPr>
          </a:p>
          <a:p>
            <a:pPr>
              <a:spcBef>
                <a:spcPct val="20000"/>
              </a:spcBef>
              <a:defRPr/>
            </a:pPr>
            <a:r>
              <a:rPr lang="en-US" sz="2800" b="1" dirty="0" smtClean="0">
                <a:solidFill>
                  <a:srgbClr val="C00000"/>
                </a:solidFill>
                <a:latin typeface="Cambria"/>
                <a:cs typeface="Times New Roman" pitchFamily="18" charset="0"/>
              </a:rPr>
              <a:t>	</a:t>
            </a:r>
            <a:r>
              <a:rPr lang="en-US" sz="2800" b="1" dirty="0" smtClean="0">
                <a:latin typeface="Cambria" pitchFamily="18" charset="0"/>
                <a:cs typeface="Times New Roman" pitchFamily="18" charset="0"/>
              </a:rPr>
              <a:t>Enriched environment </a:t>
            </a:r>
            <a:r>
              <a:rPr lang="en-US" sz="2800" b="1" dirty="0" smtClean="0">
                <a:solidFill>
                  <a:schemeClr val="tx1">
                    <a:lumMod val="65000"/>
                    <a:lumOff val="35000"/>
                  </a:schemeClr>
                </a:solidFill>
                <a:latin typeface="Cambria" pitchFamily="18" charset="0"/>
                <a:cs typeface="Times New Roman" pitchFamily="18" charset="0"/>
              </a:rPr>
              <a:t>(toys)</a:t>
            </a:r>
          </a:p>
          <a:p>
            <a:pPr>
              <a:spcBef>
                <a:spcPct val="20000"/>
              </a:spcBef>
              <a:defRPr/>
            </a:pPr>
            <a:r>
              <a:rPr lang="en-US" sz="2800" b="1" dirty="0" smtClean="0">
                <a:latin typeface="Cambria" pitchFamily="18" charset="0"/>
                <a:cs typeface="Times New Roman" pitchFamily="18" charset="0"/>
              </a:rPr>
              <a:t>			</a:t>
            </a:r>
            <a:r>
              <a:rPr lang="en-US" sz="2400" b="1" i="1" dirty="0" smtClean="0">
                <a:latin typeface="Cambria" pitchFamily="18" charset="0"/>
                <a:cs typeface="Times New Roman" pitchFamily="18" charset="0"/>
              </a:rPr>
              <a:t>or</a:t>
            </a:r>
          </a:p>
          <a:p>
            <a:pPr>
              <a:spcBef>
                <a:spcPct val="20000"/>
              </a:spcBef>
              <a:defRPr/>
            </a:pPr>
            <a:r>
              <a:rPr lang="en-US" sz="2800" b="1" dirty="0" smtClean="0">
                <a:latin typeface="Cambria" pitchFamily="18" charset="0"/>
                <a:cs typeface="Times New Roman" pitchFamily="18" charset="0"/>
              </a:rPr>
              <a:t>		Prompted engagement </a:t>
            </a:r>
            <a:r>
              <a:rPr lang="en-US" sz="2800" b="1" dirty="0" smtClean="0">
                <a:solidFill>
                  <a:schemeClr val="tx1">
                    <a:lumMod val="65000"/>
                    <a:lumOff val="35000"/>
                  </a:schemeClr>
                </a:solidFill>
                <a:latin typeface="Cambria" pitchFamily="18" charset="0"/>
                <a:cs typeface="Times New Roman" pitchFamily="18" charset="0"/>
              </a:rPr>
              <a:t>(teaching)</a:t>
            </a:r>
          </a:p>
          <a:p>
            <a:pPr>
              <a:spcBef>
                <a:spcPct val="20000"/>
              </a:spcBef>
              <a:defRPr/>
            </a:pPr>
            <a:r>
              <a:rPr lang="en-US" sz="2800" b="1" dirty="0" smtClean="0">
                <a:latin typeface="Cambria" pitchFamily="18" charset="0"/>
                <a:cs typeface="Times New Roman" pitchFamily="18" charset="0"/>
              </a:rPr>
              <a:t>				</a:t>
            </a:r>
            <a:r>
              <a:rPr lang="en-US" sz="2400" b="1" i="1" dirty="0" smtClean="0">
                <a:latin typeface="Cambria" pitchFamily="18" charset="0"/>
                <a:cs typeface="Times New Roman" pitchFamily="18" charset="0"/>
              </a:rPr>
              <a:t>or</a:t>
            </a:r>
          </a:p>
          <a:p>
            <a:pPr>
              <a:spcBef>
                <a:spcPct val="20000"/>
              </a:spcBef>
              <a:defRPr/>
            </a:pPr>
            <a:r>
              <a:rPr lang="en-US" sz="2800" b="1" dirty="0" smtClean="0">
                <a:latin typeface="Cambria" pitchFamily="18" charset="0"/>
                <a:cs typeface="Times New Roman" pitchFamily="18" charset="0"/>
              </a:rPr>
              <a:t>			Response blocking </a:t>
            </a:r>
            <a:r>
              <a:rPr lang="en-US" sz="2800" b="1" dirty="0" smtClean="0">
                <a:solidFill>
                  <a:schemeClr val="tx1">
                    <a:lumMod val="65000"/>
                    <a:lumOff val="35000"/>
                  </a:schemeClr>
                </a:solidFill>
                <a:latin typeface="Cambria" pitchFamily="18" charset="0"/>
                <a:cs typeface="Times New Roman" pitchFamily="18" charset="0"/>
              </a:rPr>
              <a:t>(punishment)</a:t>
            </a:r>
            <a:endParaRPr lang="en-US" sz="2800" b="1" dirty="0">
              <a:solidFill>
                <a:schemeClr val="tx1">
                  <a:lumMod val="65000"/>
                  <a:lumOff val="35000"/>
                </a:schemeClr>
              </a:solidFill>
              <a:latin typeface="Cambria" pitchFamily="18" charset="0"/>
              <a:cs typeface="Times New Roman" pitchFamily="18" charset="0"/>
            </a:endParaRPr>
          </a:p>
          <a:p>
            <a:pPr marL="342900" indent="-342900">
              <a:spcBef>
                <a:spcPct val="20000"/>
              </a:spcBef>
              <a:buFont typeface="Arial" pitchFamily="34" charset="0"/>
              <a:buChar char="•"/>
              <a:defRPr/>
            </a:pPr>
            <a:endParaRPr lang="en-US" sz="2800" b="1" dirty="0" smtClean="0">
              <a:latin typeface="Cambria" pitchFamily="18" charset="0"/>
              <a:cs typeface="Times New Roman" pitchFamily="18" charset="0"/>
            </a:endParaRPr>
          </a:p>
          <a:p>
            <a:pPr algn="r">
              <a:spcBef>
                <a:spcPct val="20000"/>
              </a:spcBef>
              <a:defRPr/>
            </a:pPr>
            <a:r>
              <a:rPr lang="en-US" sz="2800" b="1" dirty="0" smtClean="0">
                <a:solidFill>
                  <a:srgbClr val="C00000"/>
                </a:solidFill>
                <a:latin typeface="Cambria" pitchFamily="18" charset="0"/>
                <a:cs typeface="Times New Roman" pitchFamily="18" charset="0"/>
              </a:rPr>
              <a:t>are usually insufficient</a:t>
            </a:r>
            <a:endParaRPr lang="en-US" sz="2800" b="1" dirty="0" smtClean="0">
              <a:latin typeface="Cambria" pitchFamily="18" charset="0"/>
              <a:cs typeface="Times New Roman" pitchFamily="18" charset="0"/>
            </a:endParaRPr>
          </a:p>
        </p:txBody>
      </p:sp>
    </p:spTree>
    <p:extLst>
      <p:ext uri="{BB962C8B-B14F-4D97-AF65-F5344CB8AC3E}">
        <p14:creationId xmlns:p14="http://schemas.microsoft.com/office/powerpoint/2010/main" val="3883717288"/>
      </p:ext>
    </p:extLst>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noChangeArrowheads="1"/>
          </p:cNvSpPr>
          <p:nvPr/>
        </p:nvSpPr>
        <p:spPr>
          <a:xfrm>
            <a:off x="457200" y="457200"/>
            <a:ext cx="8229600" cy="5791200"/>
          </a:xfrm>
          <a:prstGeom prst="rect">
            <a:avLst/>
          </a:prstGeom>
        </p:spPr>
        <p:txBody>
          <a:bodyPr vert="horz" lIns="91440" tIns="45720" rIns="91440" bIns="45720" rtlCol="0">
            <a:normAutofit lnSpcReduction="10000"/>
          </a:bodyPr>
          <a:lstStyle/>
          <a:p>
            <a:pPr>
              <a:spcBef>
                <a:spcPct val="20000"/>
              </a:spcBef>
              <a:defRPr/>
            </a:pPr>
            <a:r>
              <a:rPr lang="en-US" sz="2800" b="1" dirty="0" smtClean="0">
                <a:solidFill>
                  <a:srgbClr val="C00000"/>
                </a:solidFill>
                <a:latin typeface="Cambria"/>
              </a:rPr>
              <a:t>Because sufficient treatments </a:t>
            </a:r>
            <a:r>
              <a:rPr lang="en-US" sz="2800" b="1" dirty="0">
                <a:solidFill>
                  <a:srgbClr val="C00000"/>
                </a:solidFill>
                <a:latin typeface="Cambria"/>
              </a:rPr>
              <a:t>for </a:t>
            </a:r>
            <a:r>
              <a:rPr lang="en-US" sz="2800" b="1" dirty="0" smtClean="0">
                <a:solidFill>
                  <a:srgbClr val="C00000"/>
                </a:solidFill>
                <a:latin typeface="Cambria"/>
              </a:rPr>
              <a:t>stereotypy include:</a:t>
            </a:r>
          </a:p>
          <a:p>
            <a:pPr>
              <a:spcBef>
                <a:spcPct val="20000"/>
              </a:spcBef>
              <a:defRPr/>
            </a:pPr>
            <a:endParaRPr lang="en-US" sz="2800" b="1" dirty="0">
              <a:solidFill>
                <a:srgbClr val="C00000"/>
              </a:solidFill>
              <a:latin typeface="Cambria"/>
              <a:cs typeface="Times New Roman" pitchFamily="18" charset="0"/>
            </a:endParaRPr>
          </a:p>
          <a:p>
            <a:pPr>
              <a:spcBef>
                <a:spcPct val="20000"/>
              </a:spcBef>
              <a:defRPr/>
            </a:pPr>
            <a:r>
              <a:rPr lang="en-US" sz="2800" b="1" dirty="0" smtClean="0">
                <a:solidFill>
                  <a:srgbClr val="C00000"/>
                </a:solidFill>
                <a:latin typeface="Cambria"/>
                <a:cs typeface="Times New Roman" pitchFamily="18" charset="0"/>
              </a:rPr>
              <a:t>	</a:t>
            </a:r>
            <a:r>
              <a:rPr lang="en-US" sz="2800" b="1" dirty="0" smtClean="0">
                <a:latin typeface="Cambria" pitchFamily="18" charset="0"/>
                <a:cs typeface="Times New Roman" pitchFamily="18" charset="0"/>
              </a:rPr>
              <a:t>Enriched environment</a:t>
            </a:r>
          </a:p>
          <a:p>
            <a:pPr>
              <a:spcBef>
                <a:spcPct val="20000"/>
              </a:spcBef>
              <a:defRPr/>
            </a:pPr>
            <a:r>
              <a:rPr lang="en-US" sz="2800" b="1" dirty="0" smtClean="0">
                <a:latin typeface="Cambria" pitchFamily="18" charset="0"/>
                <a:cs typeface="Times New Roman" pitchFamily="18" charset="0"/>
              </a:rPr>
              <a:t>			</a:t>
            </a:r>
            <a:r>
              <a:rPr lang="en-US" sz="2400" b="1" i="1" dirty="0" smtClean="0">
                <a:solidFill>
                  <a:srgbClr val="C00000"/>
                </a:solidFill>
                <a:latin typeface="Cambria" pitchFamily="18" charset="0"/>
                <a:cs typeface="Times New Roman" pitchFamily="18" charset="0"/>
              </a:rPr>
              <a:t>and</a:t>
            </a:r>
          </a:p>
          <a:p>
            <a:pPr>
              <a:spcBef>
                <a:spcPct val="20000"/>
              </a:spcBef>
              <a:defRPr/>
            </a:pPr>
            <a:r>
              <a:rPr lang="en-US" sz="2800" b="1" dirty="0" smtClean="0">
                <a:latin typeface="Cambria" pitchFamily="18" charset="0"/>
                <a:cs typeface="Times New Roman" pitchFamily="18" charset="0"/>
              </a:rPr>
              <a:t>		Prompted engagement</a:t>
            </a:r>
          </a:p>
          <a:p>
            <a:pPr>
              <a:spcBef>
                <a:spcPct val="20000"/>
              </a:spcBef>
              <a:defRPr/>
            </a:pPr>
            <a:r>
              <a:rPr lang="en-US" sz="2800" b="1" dirty="0" smtClean="0">
                <a:latin typeface="Cambria" pitchFamily="18" charset="0"/>
                <a:cs typeface="Times New Roman" pitchFamily="18" charset="0"/>
              </a:rPr>
              <a:t>				</a:t>
            </a:r>
            <a:r>
              <a:rPr lang="en-US" sz="2400" b="1" dirty="0" smtClean="0">
                <a:solidFill>
                  <a:srgbClr val="C00000"/>
                </a:solidFill>
                <a:latin typeface="Cambria" pitchFamily="18" charset="0"/>
                <a:cs typeface="Times New Roman" pitchFamily="18" charset="0"/>
              </a:rPr>
              <a:t>and</a:t>
            </a:r>
          </a:p>
          <a:p>
            <a:pPr>
              <a:spcBef>
                <a:spcPct val="20000"/>
              </a:spcBef>
              <a:defRPr/>
            </a:pPr>
            <a:r>
              <a:rPr lang="en-US" sz="2800" b="1" dirty="0" smtClean="0">
                <a:latin typeface="Cambria" pitchFamily="18" charset="0"/>
                <a:cs typeface="Times New Roman" pitchFamily="18" charset="0"/>
              </a:rPr>
              <a:t>			Response </a:t>
            </a:r>
            <a:r>
              <a:rPr lang="en-US" sz="2800" b="1" dirty="0">
                <a:latin typeface="Cambria" pitchFamily="18" charset="0"/>
                <a:cs typeface="Times New Roman" pitchFamily="18" charset="0"/>
              </a:rPr>
              <a:t>blocking</a:t>
            </a:r>
          </a:p>
          <a:p>
            <a:pPr lvl="8">
              <a:spcBef>
                <a:spcPct val="20000"/>
              </a:spcBef>
              <a:defRPr/>
            </a:pPr>
            <a:r>
              <a:rPr lang="en-US" sz="2800" b="1" dirty="0" smtClean="0">
                <a:latin typeface="Cambria" pitchFamily="18" charset="0"/>
                <a:cs typeface="Times New Roman" pitchFamily="18" charset="0"/>
              </a:rPr>
              <a:t>	</a:t>
            </a:r>
            <a:r>
              <a:rPr lang="en-US" sz="2400" b="1" i="1" dirty="0" smtClean="0">
                <a:solidFill>
                  <a:srgbClr val="C00000"/>
                </a:solidFill>
                <a:latin typeface="Cambria" pitchFamily="18" charset="0"/>
                <a:cs typeface="Times New Roman" pitchFamily="18" charset="0"/>
              </a:rPr>
              <a:t>and</a:t>
            </a:r>
          </a:p>
          <a:p>
            <a:pPr lvl="8">
              <a:spcBef>
                <a:spcPct val="20000"/>
              </a:spcBef>
              <a:defRPr/>
            </a:pPr>
            <a:r>
              <a:rPr lang="en-US" sz="2800" b="1" dirty="0" smtClean="0">
                <a:latin typeface="Cambria" pitchFamily="18" charset="0"/>
                <a:cs typeface="Times New Roman" pitchFamily="18" charset="0"/>
              </a:rPr>
              <a:t>Differential reinforcement</a:t>
            </a:r>
          </a:p>
          <a:p>
            <a:pPr algn="r">
              <a:spcBef>
                <a:spcPct val="20000"/>
              </a:spcBef>
              <a:defRPr/>
            </a:pPr>
            <a:endParaRPr lang="en-US" sz="2800" b="1" dirty="0">
              <a:latin typeface="Cambria" pitchFamily="18" charset="0"/>
              <a:cs typeface="Times New Roman" pitchFamily="18" charset="0"/>
            </a:endParaRPr>
          </a:p>
          <a:p>
            <a:pPr algn="r">
              <a:spcBef>
                <a:spcPct val="20000"/>
              </a:spcBef>
              <a:defRPr/>
            </a:pPr>
            <a:r>
              <a:rPr lang="en-US" sz="2800" b="1" dirty="0" smtClean="0">
                <a:solidFill>
                  <a:srgbClr val="C00000"/>
                </a:solidFill>
                <a:latin typeface="Cambria" pitchFamily="18" charset="0"/>
                <a:cs typeface="Times New Roman" pitchFamily="18" charset="0"/>
              </a:rPr>
              <a:t>(and not just any reinforcement….) </a:t>
            </a:r>
            <a:endParaRPr lang="en-US" sz="2800" b="1" dirty="0" smtClean="0">
              <a:latin typeface="Cambria" pitchFamily="18" charset="0"/>
              <a:cs typeface="Times New Roman" pitchFamily="18" charset="0"/>
            </a:endParaRPr>
          </a:p>
        </p:txBody>
      </p:sp>
    </p:spTree>
    <p:extLst>
      <p:ext uri="{BB962C8B-B14F-4D97-AF65-F5344CB8AC3E}">
        <p14:creationId xmlns:p14="http://schemas.microsoft.com/office/powerpoint/2010/main" val="4141790844"/>
      </p:ext>
    </p:extLst>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8466"/>
          <a:stretch/>
        </p:blipFill>
        <p:spPr bwMode="auto">
          <a:xfrm>
            <a:off x="210456" y="399144"/>
            <a:ext cx="8779193" cy="47943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807114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6096000"/>
          </a:xfrm>
        </p:spPr>
        <p:txBody>
          <a:bodyPr>
            <a:normAutofit/>
          </a:bodyPr>
          <a:lstStyle/>
          <a:p>
            <a:pPr marL="0" indent="0">
              <a:buNone/>
            </a:pPr>
            <a:r>
              <a:rPr lang="en-US" sz="3200" b="1" dirty="0" smtClean="0">
                <a:solidFill>
                  <a:srgbClr val="C00000"/>
                </a:solidFill>
              </a:rPr>
              <a:t>Three teenagers</a:t>
            </a:r>
          </a:p>
          <a:p>
            <a:pPr marL="457200" lvl="1" indent="0">
              <a:buNone/>
            </a:pPr>
            <a:r>
              <a:rPr lang="en-US" b="1" dirty="0" smtClean="0">
                <a:solidFill>
                  <a:schemeClr val="tx1"/>
                </a:solidFill>
              </a:rPr>
              <a:t>Jon</a:t>
            </a:r>
          </a:p>
          <a:p>
            <a:pPr marL="457200" lvl="1" indent="0">
              <a:buNone/>
            </a:pPr>
            <a:r>
              <a:rPr lang="en-US" b="1" dirty="0" smtClean="0">
                <a:solidFill>
                  <a:schemeClr val="tx1"/>
                </a:solidFill>
              </a:rPr>
              <a:t>	Patrick</a:t>
            </a:r>
          </a:p>
          <a:p>
            <a:pPr marL="457200" lvl="1" indent="0">
              <a:buNone/>
            </a:pPr>
            <a:r>
              <a:rPr lang="en-US" b="1" dirty="0">
                <a:solidFill>
                  <a:schemeClr val="tx1"/>
                </a:solidFill>
              </a:rPr>
              <a:t>	</a:t>
            </a:r>
            <a:r>
              <a:rPr lang="en-US" b="1" dirty="0" smtClean="0">
                <a:solidFill>
                  <a:schemeClr val="tx1"/>
                </a:solidFill>
              </a:rPr>
              <a:t>	Edward</a:t>
            </a:r>
          </a:p>
          <a:p>
            <a:pPr>
              <a:buNone/>
            </a:pPr>
            <a:endParaRPr lang="en-US" sz="800" b="1" dirty="0" smtClean="0">
              <a:solidFill>
                <a:srgbClr val="C00000"/>
              </a:solidFill>
            </a:endParaRPr>
          </a:p>
          <a:p>
            <a:pPr marL="0" indent="0">
              <a:buNone/>
            </a:pPr>
            <a:r>
              <a:rPr lang="en-US" sz="3200" b="1" dirty="0" smtClean="0">
                <a:solidFill>
                  <a:srgbClr val="C00000"/>
                </a:solidFill>
              </a:rPr>
              <a:t>Stereotypy</a:t>
            </a:r>
          </a:p>
          <a:p>
            <a:pPr marL="457200" lvl="1" indent="0">
              <a:buNone/>
            </a:pPr>
            <a:r>
              <a:rPr lang="en-US" b="1" dirty="0">
                <a:solidFill>
                  <a:schemeClr val="tx1"/>
                </a:solidFill>
              </a:rPr>
              <a:t>h</a:t>
            </a:r>
            <a:r>
              <a:rPr lang="en-US" b="1" dirty="0" smtClean="0">
                <a:solidFill>
                  <a:schemeClr val="tx1"/>
                </a:solidFill>
              </a:rPr>
              <a:t>and flapping</a:t>
            </a:r>
          </a:p>
          <a:p>
            <a:pPr marL="457200" lvl="1" indent="0">
              <a:buNone/>
            </a:pPr>
            <a:r>
              <a:rPr lang="en-US" b="1" dirty="0" smtClean="0">
                <a:solidFill>
                  <a:schemeClr val="tx1"/>
                </a:solidFill>
              </a:rPr>
              <a:t>	finger tapping or flicking</a:t>
            </a:r>
          </a:p>
          <a:p>
            <a:pPr marL="457200" lvl="1" indent="0">
              <a:buNone/>
            </a:pPr>
            <a:r>
              <a:rPr lang="en-US" b="1" dirty="0" smtClean="0">
                <a:solidFill>
                  <a:schemeClr val="tx1"/>
                </a:solidFill>
              </a:rPr>
              <a:t>		body rocking</a:t>
            </a:r>
          </a:p>
          <a:p>
            <a:pPr marL="457200" lvl="1" indent="0">
              <a:buNone/>
            </a:pPr>
            <a:r>
              <a:rPr lang="en-US" b="1" dirty="0" smtClean="0">
                <a:solidFill>
                  <a:schemeClr val="tx1"/>
                </a:solidFill>
              </a:rPr>
              <a:t>			mouthing</a:t>
            </a:r>
          </a:p>
          <a:p>
            <a:pPr marL="457200" lvl="1" indent="0">
              <a:buNone/>
            </a:pPr>
            <a:r>
              <a:rPr lang="en-US" b="1" dirty="0" smtClean="0">
                <a:solidFill>
                  <a:schemeClr val="tx1"/>
                </a:solidFill>
              </a:rPr>
              <a:t>				eye pressing</a:t>
            </a:r>
          </a:p>
          <a:p>
            <a:pPr marL="457200" lvl="1" indent="0">
              <a:buNone/>
            </a:pPr>
            <a:r>
              <a:rPr lang="en-US" b="1" dirty="0" smtClean="0">
                <a:solidFill>
                  <a:schemeClr val="tx1"/>
                </a:solidFill>
              </a:rPr>
              <a:t>					ear holding</a:t>
            </a:r>
          </a:p>
          <a:p>
            <a:endParaRPr lang="en-US" dirty="0" smtClean="0"/>
          </a:p>
          <a:p>
            <a:pPr lvl="1">
              <a:buFont typeface="Arial" pitchFamily="34" charset="0"/>
              <a:buChar char="•"/>
            </a:pPr>
            <a:endParaRPr lang="en-US" dirty="0" smtClean="0"/>
          </a:p>
          <a:p>
            <a:pPr lvl="1"/>
            <a:endParaRPr lang="en-US" dirty="0" smtClean="0"/>
          </a:p>
          <a:p>
            <a:pPr lvl="1"/>
            <a:endParaRPr lang="en-US" dirty="0" smtClean="0"/>
          </a:p>
          <a:p>
            <a:endParaRPr lang="en-US" dirty="0"/>
          </a:p>
        </p:txBody>
      </p:sp>
    </p:spTree>
    <p:extLst>
      <p:ext uri="{BB962C8B-B14F-4D97-AF65-F5344CB8AC3E}">
        <p14:creationId xmlns:p14="http://schemas.microsoft.com/office/powerpoint/2010/main" val="101996768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14400" y="0"/>
            <a:ext cx="77724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59940" name="Picture 4"/>
          <p:cNvPicPr>
            <a:picLocks noChangeAspect="1" noChangeArrowheads="1"/>
          </p:cNvPicPr>
          <p:nvPr/>
        </p:nvPicPr>
        <p:blipFill>
          <a:blip r:embed="rId3" cstate="print"/>
          <a:srcRect/>
          <a:stretch>
            <a:fillRect/>
          </a:stretch>
        </p:blipFill>
        <p:spPr bwMode="auto">
          <a:xfrm>
            <a:off x="1424627" y="152400"/>
            <a:ext cx="6267450" cy="1981200"/>
          </a:xfrm>
          <a:prstGeom prst="rect">
            <a:avLst/>
          </a:prstGeom>
          <a:noFill/>
          <a:ln w="9525">
            <a:noFill/>
            <a:miter lim="800000"/>
            <a:headEnd/>
            <a:tailEnd/>
          </a:ln>
        </p:spPr>
      </p:pic>
      <p:pic>
        <p:nvPicPr>
          <p:cNvPr id="1959941" name="Picture 5"/>
          <p:cNvPicPr>
            <a:picLocks noChangeAspect="1" noChangeArrowheads="1"/>
          </p:cNvPicPr>
          <p:nvPr/>
        </p:nvPicPr>
        <p:blipFill>
          <a:blip r:embed="rId4" cstate="print"/>
          <a:srcRect/>
          <a:stretch>
            <a:fillRect/>
          </a:stretch>
        </p:blipFill>
        <p:spPr bwMode="auto">
          <a:xfrm>
            <a:off x="1281752" y="2147248"/>
            <a:ext cx="6400800" cy="4429125"/>
          </a:xfrm>
          <a:prstGeom prst="rect">
            <a:avLst/>
          </a:prstGeom>
          <a:noFill/>
          <a:ln w="9525">
            <a:noFill/>
            <a:miter lim="800000"/>
            <a:headEnd/>
            <a:tailEnd/>
          </a:ln>
        </p:spPr>
      </p:pic>
      <p:sp>
        <p:nvSpPr>
          <p:cNvPr id="5" name="Rectangle 4"/>
          <p:cNvSpPr/>
          <p:nvPr/>
        </p:nvSpPr>
        <p:spPr>
          <a:xfrm>
            <a:off x="6858000" y="4495800"/>
            <a:ext cx="762000" cy="533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2362200" y="4648200"/>
            <a:ext cx="762000" cy="307777"/>
          </a:xfrm>
          <a:prstGeom prst="rect">
            <a:avLst/>
          </a:prstGeom>
          <a:noFill/>
        </p:spPr>
        <p:txBody>
          <a:bodyPr wrap="square" rtlCol="0">
            <a:spAutoFit/>
          </a:bodyPr>
          <a:lstStyle/>
          <a:p>
            <a:r>
              <a:rPr lang="en-US" sz="1400" u="sng" dirty="0" smtClean="0">
                <a:latin typeface="Times New Roman" pitchFamily="18" charset="0"/>
                <a:cs typeface="Times New Roman" pitchFamily="18" charset="0"/>
              </a:rPr>
              <a:t>Edward</a:t>
            </a:r>
            <a:endParaRPr lang="en-US" sz="1400" u="sng" dirty="0">
              <a:latin typeface="Times New Roman" pitchFamily="18" charset="0"/>
              <a:cs typeface="Times New Roman" pitchFamily="18" charset="0"/>
            </a:endParaRPr>
          </a:p>
        </p:txBody>
      </p:sp>
    </p:spTree>
    <p:extLst>
      <p:ext uri="{BB962C8B-B14F-4D97-AF65-F5344CB8AC3E}">
        <p14:creationId xmlns:p14="http://schemas.microsoft.com/office/powerpoint/2010/main" val="2339937999"/>
      </p:ext>
    </p:extLst>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4514" name="Object 2"/>
          <p:cNvGraphicFramePr>
            <a:graphicFrameLocks noChangeAspect="1"/>
          </p:cNvGraphicFramePr>
          <p:nvPr/>
        </p:nvGraphicFramePr>
        <p:xfrm>
          <a:off x="381000" y="762000"/>
          <a:ext cx="8289925" cy="5181600"/>
        </p:xfrm>
        <a:graphic>
          <a:graphicData uri="http://schemas.openxmlformats.org/presentationml/2006/ole">
            <mc:AlternateContent xmlns:mc="http://schemas.openxmlformats.org/markup-compatibility/2006">
              <mc:Choice xmlns:v="urn:schemas-microsoft-com:vml" Requires="v">
                <p:oleObj spid="_x0000_s2083969" name="Document" r:id="rId4" imgW="6096172" imgH="3529651" progId="Word.Document.12">
                  <p:embed/>
                </p:oleObj>
              </mc:Choice>
              <mc:Fallback>
                <p:oleObj name="Document" r:id="rId4" imgW="6096172" imgH="3529651" progId="Word.Document.12">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762000"/>
                        <a:ext cx="8289925"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 name="Rectangle 2"/>
          <p:cNvSpPr/>
          <p:nvPr/>
        </p:nvSpPr>
        <p:spPr>
          <a:xfrm>
            <a:off x="7349196" y="2071688"/>
            <a:ext cx="1066800" cy="3567112"/>
          </a:xfrm>
          <a:prstGeom prst="rect">
            <a:avLst/>
          </a:prstGeom>
          <a:solidFill>
            <a:srgbClr val="FFFF00">
              <a:alpha val="13000"/>
            </a:srgbClr>
          </a:solidFill>
          <a:ln w="31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2937804" y="1219200"/>
            <a:ext cx="1329396" cy="276664"/>
          </a:xfrm>
          <a:prstGeom prst="rect">
            <a:avLst/>
          </a:prstGeom>
          <a:solidFill>
            <a:srgbClr val="FFFF00">
              <a:alpha val="13000"/>
            </a:srgbClr>
          </a:solidFill>
          <a:ln w="31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07530904"/>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990600" y="2590800"/>
            <a:ext cx="7162800" cy="2514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0" y="537627"/>
            <a:ext cx="9144000" cy="1138773"/>
          </a:xfrm>
          <a:prstGeom prst="rect">
            <a:avLst/>
          </a:prstGeom>
        </p:spPr>
        <p:txBody>
          <a:bodyPr wrap="square">
            <a:spAutoFit/>
          </a:bodyPr>
          <a:lstStyle/>
          <a:p>
            <a:pPr algn="ctr"/>
            <a:r>
              <a:rPr lang="en-US" sz="3300" b="1" dirty="0" smtClean="0">
                <a:solidFill>
                  <a:srgbClr val="C00000"/>
                </a:solidFill>
                <a:latin typeface="Cambria" pitchFamily="18" charset="0"/>
                <a:cs typeface="Times New Roman" pitchFamily="18" charset="0"/>
              </a:rPr>
              <a:t>Similar inquiry, different respondent:</a:t>
            </a:r>
          </a:p>
          <a:p>
            <a:pPr algn="ctr"/>
            <a:r>
              <a:rPr lang="en-US" sz="3300" b="1" dirty="0" smtClean="0">
                <a:latin typeface="Cambria" pitchFamily="18" charset="0"/>
                <a:cs typeface="Times New Roman" pitchFamily="18" charset="0"/>
              </a:rPr>
              <a:t>Which treatment did each teenager prefer?</a:t>
            </a:r>
            <a:endParaRPr lang="en-US" sz="3300" dirty="0">
              <a:latin typeface="Cambria" pitchFamily="18" charset="0"/>
            </a:endParaRPr>
          </a:p>
        </p:txBody>
      </p:sp>
      <p:sp>
        <p:nvSpPr>
          <p:cNvPr id="6" name="Rectangle 3"/>
          <p:cNvSpPr txBox="1">
            <a:spLocks noChangeArrowheads="1"/>
          </p:cNvSpPr>
          <p:nvPr/>
        </p:nvSpPr>
        <p:spPr>
          <a:xfrm>
            <a:off x="609600" y="2057399"/>
            <a:ext cx="8229600" cy="4191001"/>
          </a:xfrm>
          <a:prstGeom prst="rect">
            <a:avLst/>
          </a:prstGeom>
        </p:spPr>
        <p:txBody>
          <a:bodyPr vert="horz" lIns="91440" tIns="45720" rIns="91440" bIns="45720" rtlCol="0">
            <a:normAutofit/>
          </a:bodyPr>
          <a:lstStyle/>
          <a:p>
            <a:r>
              <a:rPr lang="en-US" sz="2800" b="1" dirty="0" smtClean="0">
                <a:solidFill>
                  <a:srgbClr val="C00000"/>
                </a:solidFill>
                <a:latin typeface="Cambria" pitchFamily="18" charset="0"/>
              </a:rPr>
              <a:t> </a:t>
            </a:r>
            <a:endParaRPr kumimoji="0" lang="en-US" sz="2800" b="0" i="0" u="none" strike="noStrike" kern="1200" cap="none" spc="0" normalizeH="0" baseline="0" noProof="0" dirty="0" smtClean="0">
              <a:ln>
                <a:noFill/>
              </a:ln>
              <a:solidFill>
                <a:schemeClr val="tx1"/>
              </a:solidFill>
              <a:effectLst/>
              <a:uLnTx/>
              <a:uFillTx/>
              <a:latin typeface="Cambria" pitchFamily="18" charset="0"/>
              <a:ea typeface="+mn-ea"/>
              <a:cs typeface="Times New Roman"/>
            </a:endParaRPr>
          </a:p>
        </p:txBody>
      </p:sp>
      <p:pic>
        <p:nvPicPr>
          <p:cNvPr id="2113537" name="Picture 1"/>
          <p:cNvPicPr>
            <a:picLocks noChangeAspect="1" noChangeArrowheads="1"/>
          </p:cNvPicPr>
          <p:nvPr/>
        </p:nvPicPr>
        <p:blipFill>
          <a:blip r:embed="rId3" cstate="print"/>
          <a:srcRect/>
          <a:stretch>
            <a:fillRect/>
          </a:stretch>
        </p:blipFill>
        <p:spPr bwMode="auto">
          <a:xfrm>
            <a:off x="1143000" y="2805113"/>
            <a:ext cx="6858000" cy="1400175"/>
          </a:xfrm>
          <a:prstGeom prst="rect">
            <a:avLst/>
          </a:prstGeom>
          <a:noFill/>
          <a:ln w="9525">
            <a:noFill/>
            <a:miter lim="800000"/>
            <a:headEnd/>
            <a:tailEnd/>
          </a:ln>
        </p:spPr>
      </p:pic>
      <p:pic>
        <p:nvPicPr>
          <p:cNvPr id="2113538" name="Picture 2"/>
          <p:cNvPicPr>
            <a:picLocks noChangeAspect="1" noChangeArrowheads="1"/>
          </p:cNvPicPr>
          <p:nvPr/>
        </p:nvPicPr>
        <p:blipFill>
          <a:blip r:embed="rId4" cstate="print"/>
          <a:srcRect/>
          <a:stretch>
            <a:fillRect/>
          </a:stretch>
        </p:blipFill>
        <p:spPr bwMode="auto">
          <a:xfrm>
            <a:off x="1114394" y="4219576"/>
            <a:ext cx="4406265" cy="720090"/>
          </a:xfrm>
          <a:prstGeom prst="rect">
            <a:avLst/>
          </a:prstGeom>
          <a:noFill/>
          <a:ln w="9525">
            <a:noFill/>
            <a:miter lim="800000"/>
            <a:headEnd/>
            <a:tailEnd/>
          </a:ln>
        </p:spPr>
      </p:pic>
      <p:sp>
        <p:nvSpPr>
          <p:cNvPr id="8" name="Rectangle 7"/>
          <p:cNvSpPr/>
          <p:nvPr/>
        </p:nvSpPr>
        <p:spPr>
          <a:xfrm>
            <a:off x="6553200" y="3657600"/>
            <a:ext cx="1447800" cy="76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13539" name="Picture 3"/>
          <p:cNvPicPr>
            <a:picLocks noChangeAspect="1" noChangeArrowheads="1"/>
          </p:cNvPicPr>
          <p:nvPr/>
        </p:nvPicPr>
        <p:blipFill>
          <a:blip r:embed="rId5" cstate="print"/>
          <a:srcRect/>
          <a:stretch>
            <a:fillRect/>
          </a:stretch>
        </p:blipFill>
        <p:spPr bwMode="auto">
          <a:xfrm>
            <a:off x="6081740" y="4257680"/>
            <a:ext cx="1953577" cy="706755"/>
          </a:xfrm>
          <a:prstGeom prst="rect">
            <a:avLst/>
          </a:prstGeom>
          <a:noFill/>
          <a:ln w="9525">
            <a:noFill/>
            <a:miter lim="800000"/>
            <a:headEnd/>
            <a:tailEnd/>
          </a:ln>
        </p:spPr>
      </p:pic>
    </p:spTree>
    <p:extLst>
      <p:ext uri="{BB962C8B-B14F-4D97-AF65-F5344CB8AC3E}">
        <p14:creationId xmlns:p14="http://schemas.microsoft.com/office/powerpoint/2010/main" val="4243997160"/>
      </p:ext>
    </p:extLst>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5055" name="Rectangle 63"/>
          <p:cNvSpPr>
            <a:spLocks noChangeArrowheads="1"/>
          </p:cNvSpPr>
          <p:nvPr/>
        </p:nvSpPr>
        <p:spPr bwMode="auto">
          <a:xfrm>
            <a:off x="1066800" y="2352675"/>
            <a:ext cx="1219200" cy="762000"/>
          </a:xfrm>
          <a:prstGeom prst="rect">
            <a:avLst/>
          </a:prstGeom>
          <a:solidFill>
            <a:schemeClr val="bg1"/>
          </a:solidFill>
          <a:ln w="28575">
            <a:solidFill>
              <a:srgbClr val="FF33CC"/>
            </a:solidFill>
            <a:miter lim="800000"/>
            <a:headEnd/>
            <a:tailEnd/>
          </a:ln>
          <a:effectLst/>
        </p:spPr>
        <p:txBody>
          <a:bodyPr wrap="none" anchor="ctr"/>
          <a:lstStyle/>
          <a:p>
            <a:endParaRPr lang="en-US">
              <a:latin typeface="Times New Roman" pitchFamily="18" charset="0"/>
              <a:cs typeface="Times New Roman" pitchFamily="18" charset="0"/>
            </a:endParaRPr>
          </a:p>
        </p:txBody>
      </p:sp>
      <p:sp>
        <p:nvSpPr>
          <p:cNvPr id="725056" name="Rectangle 64"/>
          <p:cNvSpPr>
            <a:spLocks noChangeArrowheads="1"/>
          </p:cNvSpPr>
          <p:nvPr/>
        </p:nvSpPr>
        <p:spPr bwMode="auto">
          <a:xfrm>
            <a:off x="1066800" y="3352800"/>
            <a:ext cx="1219200" cy="762000"/>
          </a:xfrm>
          <a:prstGeom prst="rect">
            <a:avLst/>
          </a:prstGeom>
          <a:solidFill>
            <a:schemeClr val="bg1"/>
          </a:solidFill>
          <a:ln w="28575">
            <a:solidFill>
              <a:srgbClr val="00B0F0"/>
            </a:solidFill>
            <a:miter lim="800000"/>
            <a:headEnd/>
            <a:tailEnd/>
          </a:ln>
          <a:effectLst/>
        </p:spPr>
        <p:txBody>
          <a:bodyPr wrap="none" anchor="ctr"/>
          <a:lstStyle/>
          <a:p>
            <a:endParaRPr lang="en-US">
              <a:solidFill>
                <a:srgbClr val="FF0000"/>
              </a:solidFill>
              <a:latin typeface="Times New Roman" pitchFamily="18" charset="0"/>
              <a:cs typeface="Times New Roman" pitchFamily="18" charset="0"/>
            </a:endParaRPr>
          </a:p>
        </p:txBody>
      </p:sp>
      <p:sp>
        <p:nvSpPr>
          <p:cNvPr id="725057" name="Rectangle 65"/>
          <p:cNvSpPr>
            <a:spLocks noChangeArrowheads="1"/>
          </p:cNvSpPr>
          <p:nvPr/>
        </p:nvSpPr>
        <p:spPr bwMode="auto">
          <a:xfrm>
            <a:off x="1066800" y="4343400"/>
            <a:ext cx="1219200" cy="762000"/>
          </a:xfrm>
          <a:prstGeom prst="rect">
            <a:avLst/>
          </a:prstGeom>
          <a:solidFill>
            <a:schemeClr val="bg1"/>
          </a:solidFill>
          <a:ln w="28575">
            <a:solidFill>
              <a:srgbClr val="2505AD"/>
            </a:solidFill>
            <a:headEnd/>
            <a:tailEnd/>
          </a:ln>
        </p:spPr>
        <p:style>
          <a:lnRef idx="2">
            <a:schemeClr val="dk1"/>
          </a:lnRef>
          <a:fillRef idx="1">
            <a:schemeClr val="lt1"/>
          </a:fillRef>
          <a:effectRef idx="0">
            <a:schemeClr val="dk1"/>
          </a:effectRef>
          <a:fontRef idx="minor">
            <a:schemeClr val="dk1"/>
          </a:fontRef>
        </p:style>
        <p:txBody>
          <a:bodyPr wrap="none" anchor="ctr"/>
          <a:lstStyle/>
          <a:p>
            <a:endParaRPr lang="en-US">
              <a:latin typeface="Times New Roman" pitchFamily="18" charset="0"/>
              <a:cs typeface="Times New Roman" pitchFamily="18" charset="0"/>
            </a:endParaRPr>
          </a:p>
        </p:txBody>
      </p:sp>
      <p:sp>
        <p:nvSpPr>
          <p:cNvPr id="725058" name="Rectangle 66"/>
          <p:cNvSpPr>
            <a:spLocks noChangeArrowheads="1"/>
          </p:cNvSpPr>
          <p:nvPr/>
        </p:nvSpPr>
        <p:spPr bwMode="auto">
          <a:xfrm>
            <a:off x="3200400" y="1371600"/>
            <a:ext cx="5029200" cy="1371600"/>
          </a:xfrm>
          <a:prstGeom prst="rect">
            <a:avLst/>
          </a:prstGeom>
          <a:solidFill>
            <a:schemeClr val="bg1"/>
          </a:solidFill>
          <a:ln w="28575">
            <a:solidFill>
              <a:srgbClr val="FF33CC"/>
            </a:solidFill>
            <a:miter lim="800000"/>
            <a:headEnd/>
            <a:tailEnd/>
          </a:ln>
          <a:effectLst/>
        </p:spPr>
        <p:txBody>
          <a:bodyPr wrap="none" anchor="ctr"/>
          <a:lstStyle/>
          <a:p>
            <a:pPr algn="ctr"/>
            <a:r>
              <a:rPr lang="en-US" sz="2800" b="1" dirty="0" smtClean="0">
                <a:solidFill>
                  <a:srgbClr val="FF33CC"/>
                </a:solidFill>
                <a:effectLst/>
                <a:latin typeface="Times New Roman" pitchFamily="18" charset="0"/>
                <a:cs typeface="Times New Roman" pitchFamily="18" charset="0"/>
              </a:rPr>
              <a:t>Blocking Only</a:t>
            </a:r>
            <a:endParaRPr lang="en-US" sz="2800" b="1" dirty="0">
              <a:solidFill>
                <a:srgbClr val="FF33CC"/>
              </a:solidFill>
              <a:effectLst/>
              <a:latin typeface="Times New Roman" pitchFamily="18" charset="0"/>
              <a:cs typeface="Times New Roman" pitchFamily="18" charset="0"/>
            </a:endParaRPr>
          </a:p>
        </p:txBody>
      </p:sp>
      <p:sp>
        <p:nvSpPr>
          <p:cNvPr id="725059" name="Rectangle 67"/>
          <p:cNvSpPr>
            <a:spLocks noChangeArrowheads="1"/>
          </p:cNvSpPr>
          <p:nvPr/>
        </p:nvSpPr>
        <p:spPr bwMode="auto">
          <a:xfrm>
            <a:off x="3200400" y="3048000"/>
            <a:ext cx="1981200" cy="1371600"/>
          </a:xfrm>
          <a:prstGeom prst="rect">
            <a:avLst/>
          </a:prstGeom>
          <a:solidFill>
            <a:srgbClr val="FFFFFF"/>
          </a:solidFill>
          <a:ln w="12700">
            <a:solidFill>
              <a:schemeClr val="tx1"/>
            </a:solidFill>
            <a:miter lim="800000"/>
            <a:headEnd/>
            <a:tailEnd/>
          </a:ln>
          <a:effectLst/>
        </p:spPr>
        <p:txBody>
          <a:bodyPr wrap="none" anchor="ctr"/>
          <a:lstStyle/>
          <a:p>
            <a:endParaRPr lang="en-US">
              <a:latin typeface="Times New Roman" pitchFamily="18" charset="0"/>
              <a:cs typeface="Times New Roman" pitchFamily="18" charset="0"/>
            </a:endParaRPr>
          </a:p>
        </p:txBody>
      </p:sp>
      <p:sp>
        <p:nvSpPr>
          <p:cNvPr id="725060" name="Rectangle 68"/>
          <p:cNvSpPr>
            <a:spLocks noChangeArrowheads="1"/>
          </p:cNvSpPr>
          <p:nvPr/>
        </p:nvSpPr>
        <p:spPr bwMode="auto">
          <a:xfrm>
            <a:off x="3200400" y="4724400"/>
            <a:ext cx="1981200" cy="1371600"/>
          </a:xfrm>
          <a:prstGeom prst="rect">
            <a:avLst/>
          </a:prstGeom>
          <a:solidFill>
            <a:srgbClr val="FFFFFF"/>
          </a:solidFill>
          <a:ln w="25400">
            <a:solidFill>
              <a:srgbClr val="C0C0C0"/>
            </a:solidFill>
            <a:miter lim="800000"/>
            <a:headEnd/>
            <a:tailEnd/>
          </a:ln>
          <a:effectLst/>
        </p:spPr>
        <p:txBody>
          <a:bodyPr wrap="none" anchor="ctr"/>
          <a:lstStyle/>
          <a:p>
            <a:endParaRPr lang="en-US">
              <a:latin typeface="Times New Roman" pitchFamily="18" charset="0"/>
              <a:cs typeface="Times New Roman" pitchFamily="18" charset="0"/>
            </a:endParaRPr>
          </a:p>
        </p:txBody>
      </p:sp>
      <p:sp>
        <p:nvSpPr>
          <p:cNvPr id="725064" name="Text Box 72"/>
          <p:cNvSpPr txBox="1">
            <a:spLocks noChangeArrowheads="1"/>
          </p:cNvSpPr>
          <p:nvPr/>
        </p:nvSpPr>
        <p:spPr bwMode="auto">
          <a:xfrm>
            <a:off x="1058268" y="2381250"/>
            <a:ext cx="1219200" cy="707886"/>
          </a:xfrm>
          <a:prstGeom prst="rect">
            <a:avLst/>
          </a:prstGeom>
          <a:noFill/>
          <a:ln w="12700">
            <a:noFill/>
            <a:miter lim="800000"/>
            <a:headEnd/>
            <a:tailEnd/>
          </a:ln>
          <a:effectLst/>
        </p:spPr>
        <p:txBody>
          <a:bodyPr>
            <a:spAutoFit/>
          </a:bodyPr>
          <a:lstStyle/>
          <a:p>
            <a:pPr>
              <a:spcBef>
                <a:spcPct val="50000"/>
              </a:spcBef>
            </a:pPr>
            <a:r>
              <a:rPr lang="en-US" sz="2000" b="1" dirty="0" smtClean="0">
                <a:solidFill>
                  <a:srgbClr val="FF33CC"/>
                </a:solidFill>
                <a:effectLst/>
                <a:latin typeface="Times New Roman" pitchFamily="18" charset="0"/>
                <a:cs typeface="Times New Roman" pitchFamily="18" charset="0"/>
              </a:rPr>
              <a:t>Pink Card</a:t>
            </a:r>
            <a:endParaRPr lang="en-US" sz="2000" b="1" dirty="0">
              <a:solidFill>
                <a:srgbClr val="FF33CC"/>
              </a:solidFill>
              <a:effectLst/>
              <a:latin typeface="Times New Roman" pitchFamily="18" charset="0"/>
              <a:cs typeface="Times New Roman" pitchFamily="18" charset="0"/>
            </a:endParaRPr>
          </a:p>
        </p:txBody>
      </p:sp>
      <p:sp>
        <p:nvSpPr>
          <p:cNvPr id="725065" name="Text Box 73"/>
          <p:cNvSpPr txBox="1">
            <a:spLocks noChangeArrowheads="1"/>
          </p:cNvSpPr>
          <p:nvPr/>
        </p:nvSpPr>
        <p:spPr bwMode="auto">
          <a:xfrm>
            <a:off x="1039504" y="3355975"/>
            <a:ext cx="1323975" cy="707886"/>
          </a:xfrm>
          <a:prstGeom prst="rect">
            <a:avLst/>
          </a:prstGeom>
          <a:noFill/>
          <a:ln w="12700">
            <a:noFill/>
            <a:miter lim="800000"/>
            <a:headEnd/>
            <a:tailEnd/>
          </a:ln>
          <a:effectLst/>
        </p:spPr>
        <p:txBody>
          <a:bodyPr wrap="square">
            <a:spAutoFit/>
          </a:bodyPr>
          <a:lstStyle/>
          <a:p>
            <a:pPr>
              <a:spcBef>
                <a:spcPct val="50000"/>
              </a:spcBef>
            </a:pPr>
            <a:r>
              <a:rPr lang="en-US" sz="2000" b="1" dirty="0" smtClean="0">
                <a:solidFill>
                  <a:srgbClr val="00B0F0"/>
                </a:solidFill>
                <a:effectLst/>
                <a:latin typeface="Times New Roman" pitchFamily="18" charset="0"/>
                <a:cs typeface="Times New Roman" pitchFamily="18" charset="0"/>
              </a:rPr>
              <a:t>Light Blue Card</a:t>
            </a:r>
            <a:endParaRPr lang="en-US" sz="2000" b="1" dirty="0">
              <a:solidFill>
                <a:srgbClr val="00B0F0"/>
              </a:solidFill>
              <a:effectLst/>
              <a:latin typeface="Times New Roman" pitchFamily="18" charset="0"/>
              <a:cs typeface="Times New Roman" pitchFamily="18" charset="0"/>
            </a:endParaRPr>
          </a:p>
        </p:txBody>
      </p:sp>
      <p:sp>
        <p:nvSpPr>
          <p:cNvPr id="725066" name="Text Box 74"/>
          <p:cNvSpPr txBox="1">
            <a:spLocks noChangeArrowheads="1"/>
          </p:cNvSpPr>
          <p:nvPr/>
        </p:nvSpPr>
        <p:spPr bwMode="auto">
          <a:xfrm>
            <a:off x="1039504" y="4403725"/>
            <a:ext cx="1447800" cy="707886"/>
          </a:xfrm>
          <a:prstGeom prst="rect">
            <a:avLst/>
          </a:prstGeom>
          <a:noFill/>
          <a:ln w="12700">
            <a:noFill/>
            <a:miter lim="800000"/>
            <a:headEnd/>
            <a:tailEnd/>
          </a:ln>
          <a:effectLst/>
        </p:spPr>
        <p:txBody>
          <a:bodyPr wrap="square">
            <a:spAutoFit/>
          </a:bodyPr>
          <a:lstStyle/>
          <a:p>
            <a:pPr>
              <a:spcBef>
                <a:spcPct val="50000"/>
              </a:spcBef>
            </a:pPr>
            <a:r>
              <a:rPr lang="en-US" sz="2000" b="1" dirty="0" smtClean="0">
                <a:solidFill>
                  <a:srgbClr val="2505AD"/>
                </a:solidFill>
                <a:latin typeface="Times New Roman" pitchFamily="18" charset="0"/>
                <a:cs typeface="Times New Roman" pitchFamily="18" charset="0"/>
              </a:rPr>
              <a:t>Royal   Blue Card</a:t>
            </a:r>
            <a:endParaRPr lang="en-US" sz="2000" b="1" dirty="0">
              <a:solidFill>
                <a:srgbClr val="2505AD"/>
              </a:solidFill>
              <a:latin typeface="Times New Roman" pitchFamily="18" charset="0"/>
              <a:cs typeface="Times New Roman" pitchFamily="18" charset="0"/>
            </a:endParaRPr>
          </a:p>
        </p:txBody>
      </p:sp>
      <p:sp>
        <p:nvSpPr>
          <p:cNvPr id="725067" name="Line 75"/>
          <p:cNvSpPr>
            <a:spLocks noChangeShapeType="1"/>
          </p:cNvSpPr>
          <p:nvPr/>
        </p:nvSpPr>
        <p:spPr bwMode="auto">
          <a:xfrm>
            <a:off x="2362200" y="3733800"/>
            <a:ext cx="685800" cy="0"/>
          </a:xfrm>
          <a:prstGeom prst="line">
            <a:avLst/>
          </a:prstGeom>
          <a:noFill/>
          <a:ln w="19050">
            <a:solidFill>
              <a:schemeClr val="tx1"/>
            </a:solidFill>
            <a:round/>
            <a:headEnd/>
            <a:tailEnd type="triangle" w="med" len="med"/>
          </a:ln>
          <a:effectLst/>
        </p:spPr>
        <p:txBody>
          <a:bodyPr/>
          <a:lstStyle/>
          <a:p>
            <a:endParaRPr lang="en-US">
              <a:latin typeface="Times New Roman" pitchFamily="18" charset="0"/>
              <a:cs typeface="Times New Roman" pitchFamily="18" charset="0"/>
            </a:endParaRPr>
          </a:p>
        </p:txBody>
      </p:sp>
      <p:sp>
        <p:nvSpPr>
          <p:cNvPr id="725068" name="Line 76"/>
          <p:cNvSpPr>
            <a:spLocks noChangeShapeType="1"/>
          </p:cNvSpPr>
          <p:nvPr/>
        </p:nvSpPr>
        <p:spPr bwMode="auto">
          <a:xfrm>
            <a:off x="2362200" y="4800600"/>
            <a:ext cx="762000" cy="609600"/>
          </a:xfrm>
          <a:prstGeom prst="line">
            <a:avLst/>
          </a:prstGeom>
          <a:noFill/>
          <a:ln w="19050">
            <a:solidFill>
              <a:schemeClr val="tx1"/>
            </a:solidFill>
            <a:round/>
            <a:headEnd/>
            <a:tailEnd type="triangle" w="med" len="med"/>
          </a:ln>
          <a:effectLst/>
        </p:spPr>
        <p:txBody>
          <a:bodyPr/>
          <a:lstStyle/>
          <a:p>
            <a:endParaRPr lang="en-US">
              <a:latin typeface="Times New Roman" pitchFamily="18" charset="0"/>
              <a:cs typeface="Times New Roman" pitchFamily="18" charset="0"/>
            </a:endParaRPr>
          </a:p>
        </p:txBody>
      </p:sp>
      <p:sp>
        <p:nvSpPr>
          <p:cNvPr id="725069" name="Line 77"/>
          <p:cNvSpPr>
            <a:spLocks noChangeShapeType="1"/>
          </p:cNvSpPr>
          <p:nvPr/>
        </p:nvSpPr>
        <p:spPr bwMode="auto">
          <a:xfrm flipV="1">
            <a:off x="2362200" y="2133600"/>
            <a:ext cx="685800" cy="609600"/>
          </a:xfrm>
          <a:prstGeom prst="line">
            <a:avLst/>
          </a:prstGeom>
          <a:noFill/>
          <a:ln w="19050">
            <a:solidFill>
              <a:schemeClr val="tx1"/>
            </a:solidFill>
            <a:round/>
            <a:headEnd/>
            <a:tailEnd type="triangle" w="med" len="med"/>
          </a:ln>
          <a:effectLst/>
        </p:spPr>
        <p:txBody>
          <a:bodyPr/>
          <a:lstStyle/>
          <a:p>
            <a:endParaRPr lang="en-US">
              <a:latin typeface="Times New Roman" pitchFamily="18" charset="0"/>
              <a:cs typeface="Times New Roman" pitchFamily="18" charset="0"/>
            </a:endParaRPr>
          </a:p>
        </p:txBody>
      </p:sp>
      <p:sp>
        <p:nvSpPr>
          <p:cNvPr id="725070" name="Text Box 78"/>
          <p:cNvSpPr txBox="1">
            <a:spLocks noChangeArrowheads="1"/>
          </p:cNvSpPr>
          <p:nvPr/>
        </p:nvSpPr>
        <p:spPr bwMode="auto">
          <a:xfrm>
            <a:off x="2295525" y="1498600"/>
            <a:ext cx="762000" cy="396875"/>
          </a:xfrm>
          <a:prstGeom prst="rect">
            <a:avLst/>
          </a:prstGeom>
          <a:noFill/>
          <a:ln w="12700">
            <a:noFill/>
            <a:miter lim="800000"/>
            <a:headEnd/>
            <a:tailEnd/>
          </a:ln>
          <a:effectLst/>
        </p:spPr>
        <p:txBody>
          <a:bodyPr>
            <a:spAutoFit/>
          </a:bodyPr>
          <a:lstStyle/>
          <a:p>
            <a:pPr>
              <a:spcBef>
                <a:spcPct val="50000"/>
              </a:spcBef>
            </a:pPr>
            <a:r>
              <a:rPr lang="en-US" sz="2000" b="1" dirty="0">
                <a:effectLst/>
                <a:latin typeface="Times New Roman" pitchFamily="18" charset="0"/>
                <a:cs typeface="Times New Roman" pitchFamily="18" charset="0"/>
              </a:rPr>
              <a:t>FR-1</a:t>
            </a:r>
          </a:p>
        </p:txBody>
      </p:sp>
      <p:sp>
        <p:nvSpPr>
          <p:cNvPr id="725071" name="Line 79"/>
          <p:cNvSpPr>
            <a:spLocks noChangeShapeType="1"/>
          </p:cNvSpPr>
          <p:nvPr/>
        </p:nvSpPr>
        <p:spPr bwMode="auto">
          <a:xfrm>
            <a:off x="2286000" y="1828800"/>
            <a:ext cx="0" cy="152400"/>
          </a:xfrm>
          <a:prstGeom prst="line">
            <a:avLst/>
          </a:prstGeom>
          <a:noFill/>
          <a:ln w="12700">
            <a:solidFill>
              <a:schemeClr val="tx1"/>
            </a:solidFill>
            <a:round/>
            <a:headEnd/>
            <a:tailEnd/>
          </a:ln>
          <a:effectLst/>
        </p:spPr>
        <p:txBody>
          <a:bodyPr/>
          <a:lstStyle/>
          <a:p>
            <a:endParaRPr lang="en-US">
              <a:latin typeface="Times New Roman" pitchFamily="18" charset="0"/>
              <a:cs typeface="Times New Roman" pitchFamily="18" charset="0"/>
            </a:endParaRPr>
          </a:p>
        </p:txBody>
      </p:sp>
      <p:sp>
        <p:nvSpPr>
          <p:cNvPr id="725072" name="Line 80"/>
          <p:cNvSpPr>
            <a:spLocks noChangeShapeType="1"/>
          </p:cNvSpPr>
          <p:nvPr/>
        </p:nvSpPr>
        <p:spPr bwMode="auto">
          <a:xfrm>
            <a:off x="2952750" y="1828800"/>
            <a:ext cx="0" cy="152400"/>
          </a:xfrm>
          <a:prstGeom prst="line">
            <a:avLst/>
          </a:prstGeom>
          <a:noFill/>
          <a:ln w="12700">
            <a:solidFill>
              <a:schemeClr val="tx1"/>
            </a:solidFill>
            <a:round/>
            <a:headEnd/>
            <a:tailEnd/>
          </a:ln>
          <a:effectLst/>
        </p:spPr>
        <p:txBody>
          <a:bodyPr/>
          <a:lstStyle/>
          <a:p>
            <a:endParaRPr lang="en-US">
              <a:latin typeface="Times New Roman" pitchFamily="18" charset="0"/>
              <a:cs typeface="Times New Roman" pitchFamily="18" charset="0"/>
            </a:endParaRPr>
          </a:p>
        </p:txBody>
      </p:sp>
      <p:sp>
        <p:nvSpPr>
          <p:cNvPr id="725073" name="Line 81"/>
          <p:cNvSpPr>
            <a:spLocks noChangeShapeType="1"/>
          </p:cNvSpPr>
          <p:nvPr/>
        </p:nvSpPr>
        <p:spPr bwMode="auto">
          <a:xfrm>
            <a:off x="2286000" y="1828800"/>
            <a:ext cx="676275" cy="0"/>
          </a:xfrm>
          <a:prstGeom prst="line">
            <a:avLst/>
          </a:prstGeom>
          <a:noFill/>
          <a:ln w="12700">
            <a:solidFill>
              <a:schemeClr val="tx1"/>
            </a:solidFill>
            <a:round/>
            <a:headEnd/>
            <a:tailEnd/>
          </a:ln>
          <a:effectLst/>
        </p:spPr>
        <p:txBody>
          <a:bodyPr/>
          <a:lstStyle/>
          <a:p>
            <a:endParaRPr lang="en-US">
              <a:latin typeface="Times New Roman" pitchFamily="18" charset="0"/>
              <a:cs typeface="Times New Roman" pitchFamily="18" charset="0"/>
            </a:endParaRPr>
          </a:p>
        </p:txBody>
      </p:sp>
      <p:sp>
        <p:nvSpPr>
          <p:cNvPr id="725074" name="Rectangle 82"/>
          <p:cNvSpPr>
            <a:spLocks noChangeArrowheads="1"/>
          </p:cNvSpPr>
          <p:nvPr/>
        </p:nvSpPr>
        <p:spPr bwMode="auto">
          <a:xfrm>
            <a:off x="3200400" y="3048000"/>
            <a:ext cx="5029200" cy="1371600"/>
          </a:xfrm>
          <a:prstGeom prst="rect">
            <a:avLst/>
          </a:prstGeom>
          <a:solidFill>
            <a:schemeClr val="bg1"/>
          </a:solidFill>
          <a:ln w="28575">
            <a:solidFill>
              <a:srgbClr val="00B0F0"/>
            </a:solidFill>
            <a:miter lim="800000"/>
            <a:headEnd/>
            <a:tailEnd/>
          </a:ln>
          <a:effectLst/>
        </p:spPr>
        <p:txBody>
          <a:bodyPr wrap="none" anchor="ctr"/>
          <a:lstStyle/>
          <a:p>
            <a:pPr algn="ctr"/>
            <a:r>
              <a:rPr lang="en-US" sz="2800" b="1" dirty="0" smtClean="0">
                <a:solidFill>
                  <a:srgbClr val="00B0F0"/>
                </a:solidFill>
                <a:effectLst/>
                <a:latin typeface="Times New Roman" pitchFamily="18" charset="0"/>
                <a:cs typeface="Times New Roman" pitchFamily="18" charset="0"/>
              </a:rPr>
              <a:t>Activities Only</a:t>
            </a:r>
            <a:endParaRPr lang="en-US" sz="2800" b="1" dirty="0">
              <a:solidFill>
                <a:srgbClr val="00B0F0"/>
              </a:solidFill>
              <a:effectLst/>
              <a:latin typeface="Times New Roman" pitchFamily="18" charset="0"/>
              <a:cs typeface="Times New Roman" pitchFamily="18" charset="0"/>
            </a:endParaRPr>
          </a:p>
        </p:txBody>
      </p:sp>
      <p:sp>
        <p:nvSpPr>
          <p:cNvPr id="725075" name="Rectangle 83"/>
          <p:cNvSpPr>
            <a:spLocks noChangeArrowheads="1"/>
          </p:cNvSpPr>
          <p:nvPr/>
        </p:nvSpPr>
        <p:spPr bwMode="auto">
          <a:xfrm>
            <a:off x="3200400" y="4724400"/>
            <a:ext cx="5029200" cy="1371600"/>
          </a:xfrm>
          <a:prstGeom prst="rect">
            <a:avLst/>
          </a:prstGeom>
          <a:solidFill>
            <a:schemeClr val="bg1"/>
          </a:solidFill>
          <a:ln w="28575">
            <a:solidFill>
              <a:srgbClr val="2505AD"/>
            </a:solidFill>
            <a:headEnd/>
            <a:tailEnd/>
          </a:ln>
        </p:spPr>
        <p:style>
          <a:lnRef idx="2">
            <a:schemeClr val="dk1"/>
          </a:lnRef>
          <a:fillRef idx="1">
            <a:schemeClr val="lt1"/>
          </a:fillRef>
          <a:effectRef idx="0">
            <a:schemeClr val="dk1"/>
          </a:effectRef>
          <a:fontRef idx="minor">
            <a:schemeClr val="dk1"/>
          </a:fontRef>
        </p:style>
        <p:txBody>
          <a:bodyPr wrap="none" anchor="ctr"/>
          <a:lstStyle/>
          <a:p>
            <a:pPr algn="ctr"/>
            <a:r>
              <a:rPr lang="en-US" sz="2700" b="1" dirty="0" smtClean="0">
                <a:solidFill>
                  <a:srgbClr val="2505AD"/>
                </a:solidFill>
                <a:latin typeface="Times New Roman" pitchFamily="18" charset="0"/>
                <a:cs typeface="Times New Roman" pitchFamily="18" charset="0"/>
              </a:rPr>
              <a:t>Activities, Blocking, and</a:t>
            </a:r>
          </a:p>
          <a:p>
            <a:pPr algn="ctr"/>
            <a:r>
              <a:rPr lang="en-US" sz="2700" b="1" dirty="0" smtClean="0">
                <a:solidFill>
                  <a:srgbClr val="2505AD"/>
                </a:solidFill>
                <a:latin typeface="Times New Roman" pitchFamily="18" charset="0"/>
                <a:cs typeface="Times New Roman" pitchFamily="18" charset="0"/>
              </a:rPr>
              <a:t>Contingent Access to Stereotypy</a:t>
            </a:r>
            <a:endParaRPr lang="en-US" sz="2700" b="1" dirty="0">
              <a:solidFill>
                <a:srgbClr val="2505AD"/>
              </a:solidFill>
              <a:latin typeface="Times New Roman" pitchFamily="18" charset="0"/>
              <a:cs typeface="Times New Roman" pitchFamily="18" charset="0"/>
            </a:endParaRPr>
          </a:p>
        </p:txBody>
      </p:sp>
      <p:sp>
        <p:nvSpPr>
          <p:cNvPr id="725088" name="Line 96"/>
          <p:cNvSpPr>
            <a:spLocks noChangeShapeType="1"/>
          </p:cNvSpPr>
          <p:nvPr/>
        </p:nvSpPr>
        <p:spPr bwMode="auto">
          <a:xfrm flipH="1">
            <a:off x="390525" y="6467475"/>
            <a:ext cx="8305800" cy="0"/>
          </a:xfrm>
          <a:prstGeom prst="line">
            <a:avLst/>
          </a:prstGeom>
          <a:noFill/>
          <a:ln w="12700">
            <a:solidFill>
              <a:schemeClr val="tx1"/>
            </a:solidFill>
            <a:round/>
            <a:headEnd/>
            <a:tailEnd/>
          </a:ln>
          <a:effectLst/>
        </p:spPr>
        <p:txBody>
          <a:bodyPr/>
          <a:lstStyle/>
          <a:p>
            <a:endParaRPr lang="en-US">
              <a:latin typeface="Times New Roman" pitchFamily="18" charset="0"/>
              <a:cs typeface="Times New Roman" pitchFamily="18" charset="0"/>
            </a:endParaRPr>
          </a:p>
        </p:txBody>
      </p:sp>
      <p:sp>
        <p:nvSpPr>
          <p:cNvPr id="725089" name="Line 97"/>
          <p:cNvSpPr>
            <a:spLocks noChangeShapeType="1"/>
          </p:cNvSpPr>
          <p:nvPr/>
        </p:nvSpPr>
        <p:spPr bwMode="auto">
          <a:xfrm flipH="1">
            <a:off x="533400" y="6315075"/>
            <a:ext cx="8001000" cy="0"/>
          </a:xfrm>
          <a:prstGeom prst="line">
            <a:avLst/>
          </a:prstGeom>
          <a:noFill/>
          <a:ln w="12700">
            <a:solidFill>
              <a:schemeClr val="tx1"/>
            </a:solidFill>
            <a:round/>
            <a:headEnd/>
            <a:tailEnd/>
          </a:ln>
          <a:effectLst/>
        </p:spPr>
        <p:txBody>
          <a:bodyPr/>
          <a:lstStyle/>
          <a:p>
            <a:endParaRPr lang="en-US">
              <a:latin typeface="Times New Roman" pitchFamily="18" charset="0"/>
              <a:cs typeface="Times New Roman" pitchFamily="18" charset="0"/>
            </a:endParaRPr>
          </a:p>
        </p:txBody>
      </p:sp>
      <p:sp>
        <p:nvSpPr>
          <p:cNvPr id="725090" name="Line 98"/>
          <p:cNvSpPr>
            <a:spLocks noChangeShapeType="1"/>
          </p:cNvSpPr>
          <p:nvPr/>
        </p:nvSpPr>
        <p:spPr bwMode="auto">
          <a:xfrm flipH="1">
            <a:off x="381000" y="1066800"/>
            <a:ext cx="8305800" cy="0"/>
          </a:xfrm>
          <a:prstGeom prst="line">
            <a:avLst/>
          </a:prstGeom>
          <a:noFill/>
          <a:ln w="12700">
            <a:solidFill>
              <a:schemeClr val="tx1"/>
            </a:solidFill>
            <a:round/>
            <a:headEnd/>
            <a:tailEnd/>
          </a:ln>
          <a:effectLst/>
        </p:spPr>
        <p:txBody>
          <a:bodyPr/>
          <a:lstStyle/>
          <a:p>
            <a:endParaRPr lang="en-US">
              <a:latin typeface="Times New Roman" pitchFamily="18" charset="0"/>
              <a:cs typeface="Times New Roman" pitchFamily="18" charset="0"/>
            </a:endParaRPr>
          </a:p>
        </p:txBody>
      </p:sp>
      <p:sp>
        <p:nvSpPr>
          <p:cNvPr id="725091" name="Line 99"/>
          <p:cNvSpPr>
            <a:spLocks noChangeShapeType="1"/>
          </p:cNvSpPr>
          <p:nvPr/>
        </p:nvSpPr>
        <p:spPr bwMode="auto">
          <a:xfrm flipV="1">
            <a:off x="533400" y="3962400"/>
            <a:ext cx="0" cy="2362200"/>
          </a:xfrm>
          <a:prstGeom prst="line">
            <a:avLst/>
          </a:prstGeom>
          <a:noFill/>
          <a:ln w="12700">
            <a:solidFill>
              <a:schemeClr val="tx1"/>
            </a:solidFill>
            <a:round/>
            <a:headEnd/>
            <a:tailEnd/>
          </a:ln>
          <a:effectLst/>
        </p:spPr>
        <p:txBody>
          <a:bodyPr/>
          <a:lstStyle/>
          <a:p>
            <a:endParaRPr lang="en-US">
              <a:latin typeface="Times New Roman" pitchFamily="18" charset="0"/>
              <a:cs typeface="Times New Roman" pitchFamily="18" charset="0"/>
            </a:endParaRPr>
          </a:p>
        </p:txBody>
      </p:sp>
      <p:sp>
        <p:nvSpPr>
          <p:cNvPr id="725092" name="Line 100"/>
          <p:cNvSpPr>
            <a:spLocks noChangeShapeType="1"/>
          </p:cNvSpPr>
          <p:nvPr/>
        </p:nvSpPr>
        <p:spPr bwMode="auto">
          <a:xfrm>
            <a:off x="533400" y="3962400"/>
            <a:ext cx="304800" cy="0"/>
          </a:xfrm>
          <a:prstGeom prst="line">
            <a:avLst/>
          </a:prstGeom>
          <a:noFill/>
          <a:ln w="12700">
            <a:solidFill>
              <a:schemeClr val="tx1"/>
            </a:solidFill>
            <a:round/>
            <a:headEnd/>
            <a:tailEnd type="triangle" w="med" len="med"/>
          </a:ln>
          <a:effectLst/>
        </p:spPr>
        <p:txBody>
          <a:bodyPr/>
          <a:lstStyle/>
          <a:p>
            <a:endParaRPr lang="en-US">
              <a:latin typeface="Times New Roman" pitchFamily="18" charset="0"/>
              <a:cs typeface="Times New Roman" pitchFamily="18" charset="0"/>
            </a:endParaRPr>
          </a:p>
        </p:txBody>
      </p:sp>
      <p:sp>
        <p:nvSpPr>
          <p:cNvPr id="725093" name="Line 101"/>
          <p:cNvSpPr>
            <a:spLocks noChangeShapeType="1"/>
          </p:cNvSpPr>
          <p:nvPr/>
        </p:nvSpPr>
        <p:spPr bwMode="auto">
          <a:xfrm flipV="1">
            <a:off x="381000" y="3733800"/>
            <a:ext cx="0" cy="2743200"/>
          </a:xfrm>
          <a:prstGeom prst="line">
            <a:avLst/>
          </a:prstGeom>
          <a:noFill/>
          <a:ln w="12700">
            <a:solidFill>
              <a:schemeClr val="tx1"/>
            </a:solidFill>
            <a:round/>
            <a:headEnd/>
            <a:tailEnd/>
          </a:ln>
          <a:effectLst/>
        </p:spPr>
        <p:txBody>
          <a:bodyPr/>
          <a:lstStyle/>
          <a:p>
            <a:endParaRPr lang="en-US">
              <a:latin typeface="Times New Roman" pitchFamily="18" charset="0"/>
              <a:cs typeface="Times New Roman" pitchFamily="18" charset="0"/>
            </a:endParaRPr>
          </a:p>
        </p:txBody>
      </p:sp>
      <p:sp>
        <p:nvSpPr>
          <p:cNvPr id="725094" name="Line 102"/>
          <p:cNvSpPr>
            <a:spLocks noChangeShapeType="1"/>
          </p:cNvSpPr>
          <p:nvPr/>
        </p:nvSpPr>
        <p:spPr bwMode="auto">
          <a:xfrm>
            <a:off x="381000" y="3724275"/>
            <a:ext cx="457200" cy="0"/>
          </a:xfrm>
          <a:prstGeom prst="line">
            <a:avLst/>
          </a:prstGeom>
          <a:noFill/>
          <a:ln w="12700">
            <a:solidFill>
              <a:schemeClr val="tx1"/>
            </a:solidFill>
            <a:round/>
            <a:headEnd/>
            <a:tailEnd type="triangle" w="med" len="med"/>
          </a:ln>
          <a:effectLst/>
        </p:spPr>
        <p:txBody>
          <a:bodyPr/>
          <a:lstStyle/>
          <a:p>
            <a:endParaRPr lang="en-US">
              <a:latin typeface="Times New Roman" pitchFamily="18" charset="0"/>
              <a:cs typeface="Times New Roman" pitchFamily="18" charset="0"/>
            </a:endParaRPr>
          </a:p>
        </p:txBody>
      </p:sp>
      <p:sp>
        <p:nvSpPr>
          <p:cNvPr id="725095" name="Line 103"/>
          <p:cNvSpPr>
            <a:spLocks noChangeShapeType="1"/>
          </p:cNvSpPr>
          <p:nvPr/>
        </p:nvSpPr>
        <p:spPr bwMode="auto">
          <a:xfrm>
            <a:off x="381000" y="1066800"/>
            <a:ext cx="0" cy="2438400"/>
          </a:xfrm>
          <a:prstGeom prst="line">
            <a:avLst/>
          </a:prstGeom>
          <a:noFill/>
          <a:ln w="12700">
            <a:solidFill>
              <a:schemeClr val="tx1"/>
            </a:solidFill>
            <a:round/>
            <a:headEnd/>
            <a:tailEnd/>
          </a:ln>
          <a:effectLst/>
        </p:spPr>
        <p:txBody>
          <a:bodyPr/>
          <a:lstStyle/>
          <a:p>
            <a:endParaRPr lang="en-US">
              <a:latin typeface="Times New Roman" pitchFamily="18" charset="0"/>
              <a:cs typeface="Times New Roman" pitchFamily="18" charset="0"/>
            </a:endParaRPr>
          </a:p>
        </p:txBody>
      </p:sp>
      <p:sp>
        <p:nvSpPr>
          <p:cNvPr id="725096" name="Line 104"/>
          <p:cNvSpPr>
            <a:spLocks noChangeShapeType="1"/>
          </p:cNvSpPr>
          <p:nvPr/>
        </p:nvSpPr>
        <p:spPr bwMode="auto">
          <a:xfrm>
            <a:off x="381000" y="3505200"/>
            <a:ext cx="457200" cy="0"/>
          </a:xfrm>
          <a:prstGeom prst="line">
            <a:avLst/>
          </a:prstGeom>
          <a:noFill/>
          <a:ln w="12700">
            <a:solidFill>
              <a:schemeClr val="tx1"/>
            </a:solidFill>
            <a:round/>
            <a:headEnd/>
            <a:tailEnd type="triangle" w="med" len="med"/>
          </a:ln>
          <a:effectLst/>
        </p:spPr>
        <p:txBody>
          <a:bodyPr/>
          <a:lstStyle/>
          <a:p>
            <a:endParaRPr lang="en-US">
              <a:latin typeface="Times New Roman" pitchFamily="18" charset="0"/>
              <a:cs typeface="Times New Roman" pitchFamily="18" charset="0"/>
            </a:endParaRPr>
          </a:p>
        </p:txBody>
      </p:sp>
      <p:sp>
        <p:nvSpPr>
          <p:cNvPr id="725097" name="Text Box 105"/>
          <p:cNvSpPr txBox="1">
            <a:spLocks noChangeArrowheads="1"/>
          </p:cNvSpPr>
          <p:nvPr/>
        </p:nvSpPr>
        <p:spPr bwMode="auto">
          <a:xfrm>
            <a:off x="847725" y="614363"/>
            <a:ext cx="1542410" cy="400110"/>
          </a:xfrm>
          <a:prstGeom prst="rect">
            <a:avLst/>
          </a:prstGeom>
          <a:noFill/>
          <a:ln w="12700">
            <a:noFill/>
            <a:miter lim="800000"/>
            <a:headEnd/>
            <a:tailEnd/>
          </a:ln>
          <a:effectLst/>
        </p:spPr>
        <p:txBody>
          <a:bodyPr wrap="none">
            <a:spAutoFit/>
          </a:bodyPr>
          <a:lstStyle/>
          <a:p>
            <a:r>
              <a:rPr lang="en-US" sz="2000" b="1" dirty="0">
                <a:effectLst/>
                <a:latin typeface="Times New Roman" pitchFamily="18" charset="0"/>
                <a:cs typeface="Times New Roman" pitchFamily="18" charset="0"/>
              </a:rPr>
              <a:t>Initial </a:t>
            </a:r>
            <a:r>
              <a:rPr lang="en-US" sz="2000" b="1" dirty="0" smtClean="0">
                <a:effectLst/>
                <a:latin typeface="Times New Roman" pitchFamily="18" charset="0"/>
                <a:cs typeface="Times New Roman" pitchFamily="18" charset="0"/>
              </a:rPr>
              <a:t>Links</a:t>
            </a:r>
            <a:endParaRPr lang="en-US" sz="2000" b="1" dirty="0">
              <a:effectLst/>
              <a:latin typeface="Times New Roman" pitchFamily="18" charset="0"/>
              <a:cs typeface="Times New Roman" pitchFamily="18" charset="0"/>
            </a:endParaRPr>
          </a:p>
        </p:txBody>
      </p:sp>
      <p:sp>
        <p:nvSpPr>
          <p:cNvPr id="725098" name="Text Box 106"/>
          <p:cNvSpPr txBox="1">
            <a:spLocks noChangeArrowheads="1"/>
          </p:cNvSpPr>
          <p:nvPr/>
        </p:nvSpPr>
        <p:spPr bwMode="auto">
          <a:xfrm>
            <a:off x="4875212" y="609600"/>
            <a:ext cx="1876347" cy="400110"/>
          </a:xfrm>
          <a:prstGeom prst="rect">
            <a:avLst/>
          </a:prstGeom>
          <a:noFill/>
          <a:ln w="12700">
            <a:noFill/>
            <a:miter lim="800000"/>
            <a:headEnd/>
            <a:tailEnd/>
          </a:ln>
          <a:effectLst/>
        </p:spPr>
        <p:txBody>
          <a:bodyPr wrap="none">
            <a:spAutoFit/>
          </a:bodyPr>
          <a:lstStyle/>
          <a:p>
            <a:r>
              <a:rPr lang="en-US" sz="2000" b="1" dirty="0">
                <a:effectLst/>
                <a:latin typeface="Times New Roman" pitchFamily="18" charset="0"/>
                <a:cs typeface="Times New Roman" pitchFamily="18" charset="0"/>
              </a:rPr>
              <a:t>Terminal Links</a:t>
            </a:r>
          </a:p>
        </p:txBody>
      </p:sp>
      <p:sp>
        <p:nvSpPr>
          <p:cNvPr id="725099" name="Text Box 107"/>
          <p:cNvSpPr txBox="1">
            <a:spLocks noChangeArrowheads="1"/>
          </p:cNvSpPr>
          <p:nvPr/>
        </p:nvSpPr>
        <p:spPr bwMode="auto">
          <a:xfrm>
            <a:off x="2009775" y="1111250"/>
            <a:ext cx="1348446" cy="338554"/>
          </a:xfrm>
          <a:prstGeom prst="rect">
            <a:avLst/>
          </a:prstGeom>
          <a:noFill/>
          <a:ln w="12700">
            <a:noFill/>
            <a:miter lim="800000"/>
            <a:headEnd/>
            <a:tailEnd/>
          </a:ln>
          <a:effectLst/>
        </p:spPr>
        <p:txBody>
          <a:bodyPr wrap="none">
            <a:spAutoFit/>
          </a:bodyPr>
          <a:lstStyle/>
          <a:p>
            <a:r>
              <a:rPr lang="en-US" sz="1600" b="1" dirty="0">
                <a:effectLst/>
                <a:latin typeface="Times New Roman" pitchFamily="18" charset="0"/>
                <a:cs typeface="Times New Roman" pitchFamily="18" charset="0"/>
              </a:rPr>
              <a:t>Contingency</a:t>
            </a:r>
            <a:r>
              <a:rPr lang="en-US" sz="1600" dirty="0">
                <a:effectLst/>
                <a:latin typeface="Times New Roman" pitchFamily="18" charset="0"/>
                <a:cs typeface="Times New Roman" pitchFamily="18" charset="0"/>
              </a:rPr>
              <a:t>:</a:t>
            </a:r>
          </a:p>
        </p:txBody>
      </p:sp>
      <p:sp>
        <p:nvSpPr>
          <p:cNvPr id="725101" name="Line 109"/>
          <p:cNvSpPr>
            <a:spLocks noChangeShapeType="1"/>
          </p:cNvSpPr>
          <p:nvPr/>
        </p:nvSpPr>
        <p:spPr bwMode="auto">
          <a:xfrm flipH="1">
            <a:off x="609600" y="828675"/>
            <a:ext cx="304800" cy="0"/>
          </a:xfrm>
          <a:prstGeom prst="line">
            <a:avLst/>
          </a:prstGeom>
          <a:noFill/>
          <a:ln w="12700">
            <a:solidFill>
              <a:schemeClr val="tx1"/>
            </a:solidFill>
            <a:round/>
            <a:headEnd/>
            <a:tailEnd/>
          </a:ln>
          <a:effectLst/>
        </p:spPr>
        <p:txBody>
          <a:bodyPr/>
          <a:lstStyle/>
          <a:p>
            <a:endParaRPr lang="en-US">
              <a:latin typeface="Times New Roman" pitchFamily="18" charset="0"/>
              <a:cs typeface="Times New Roman" pitchFamily="18" charset="0"/>
            </a:endParaRPr>
          </a:p>
        </p:txBody>
      </p:sp>
      <p:sp>
        <p:nvSpPr>
          <p:cNvPr id="725102" name="Line 110"/>
          <p:cNvSpPr>
            <a:spLocks noChangeShapeType="1"/>
          </p:cNvSpPr>
          <p:nvPr/>
        </p:nvSpPr>
        <p:spPr bwMode="auto">
          <a:xfrm>
            <a:off x="609600" y="828675"/>
            <a:ext cx="0" cy="152400"/>
          </a:xfrm>
          <a:prstGeom prst="line">
            <a:avLst/>
          </a:prstGeom>
          <a:noFill/>
          <a:ln w="12700">
            <a:solidFill>
              <a:schemeClr val="tx1"/>
            </a:solidFill>
            <a:round/>
            <a:headEnd/>
            <a:tailEnd/>
          </a:ln>
          <a:effectLst/>
        </p:spPr>
        <p:txBody>
          <a:bodyPr/>
          <a:lstStyle/>
          <a:p>
            <a:endParaRPr lang="en-US">
              <a:latin typeface="Times New Roman" pitchFamily="18" charset="0"/>
              <a:cs typeface="Times New Roman" pitchFamily="18" charset="0"/>
            </a:endParaRPr>
          </a:p>
        </p:txBody>
      </p:sp>
      <p:sp>
        <p:nvSpPr>
          <p:cNvPr id="725103" name="Line 111"/>
          <p:cNvSpPr>
            <a:spLocks noChangeShapeType="1"/>
          </p:cNvSpPr>
          <p:nvPr/>
        </p:nvSpPr>
        <p:spPr bwMode="auto">
          <a:xfrm flipH="1" flipV="1">
            <a:off x="3171824" y="828674"/>
            <a:ext cx="1704975" cy="9525"/>
          </a:xfrm>
          <a:prstGeom prst="line">
            <a:avLst/>
          </a:prstGeom>
          <a:noFill/>
          <a:ln w="12700">
            <a:solidFill>
              <a:schemeClr val="tx1"/>
            </a:solidFill>
            <a:round/>
            <a:headEnd/>
            <a:tailEnd/>
          </a:ln>
          <a:effectLst/>
        </p:spPr>
        <p:txBody>
          <a:bodyPr/>
          <a:lstStyle/>
          <a:p>
            <a:endParaRPr lang="en-US">
              <a:latin typeface="Times New Roman" pitchFamily="18" charset="0"/>
              <a:cs typeface="Times New Roman" pitchFamily="18" charset="0"/>
            </a:endParaRPr>
          </a:p>
        </p:txBody>
      </p:sp>
      <p:sp>
        <p:nvSpPr>
          <p:cNvPr id="725104" name="Line 112"/>
          <p:cNvSpPr>
            <a:spLocks noChangeShapeType="1"/>
          </p:cNvSpPr>
          <p:nvPr/>
        </p:nvSpPr>
        <p:spPr bwMode="auto">
          <a:xfrm>
            <a:off x="3171825" y="828675"/>
            <a:ext cx="0" cy="152400"/>
          </a:xfrm>
          <a:prstGeom prst="line">
            <a:avLst/>
          </a:prstGeom>
          <a:noFill/>
          <a:ln w="12700">
            <a:solidFill>
              <a:schemeClr val="tx1"/>
            </a:solidFill>
            <a:round/>
            <a:headEnd/>
            <a:tailEnd/>
          </a:ln>
          <a:effectLst/>
        </p:spPr>
        <p:txBody>
          <a:bodyPr/>
          <a:lstStyle/>
          <a:p>
            <a:endParaRPr lang="en-US">
              <a:latin typeface="Times New Roman" pitchFamily="18" charset="0"/>
              <a:cs typeface="Times New Roman" pitchFamily="18" charset="0"/>
            </a:endParaRPr>
          </a:p>
        </p:txBody>
      </p:sp>
      <p:sp>
        <p:nvSpPr>
          <p:cNvPr id="725105" name="Line 113"/>
          <p:cNvSpPr>
            <a:spLocks noChangeShapeType="1"/>
          </p:cNvSpPr>
          <p:nvPr/>
        </p:nvSpPr>
        <p:spPr bwMode="auto">
          <a:xfrm flipH="1">
            <a:off x="2209800" y="828674"/>
            <a:ext cx="152400" cy="9526"/>
          </a:xfrm>
          <a:prstGeom prst="line">
            <a:avLst/>
          </a:prstGeom>
          <a:noFill/>
          <a:ln w="12700">
            <a:solidFill>
              <a:schemeClr val="tx1"/>
            </a:solidFill>
            <a:round/>
            <a:headEnd/>
            <a:tailEnd/>
          </a:ln>
          <a:effectLst/>
        </p:spPr>
        <p:txBody>
          <a:bodyPr/>
          <a:lstStyle/>
          <a:p>
            <a:endParaRPr lang="en-US">
              <a:latin typeface="Times New Roman" pitchFamily="18" charset="0"/>
              <a:cs typeface="Times New Roman" pitchFamily="18" charset="0"/>
            </a:endParaRPr>
          </a:p>
        </p:txBody>
      </p:sp>
      <p:sp>
        <p:nvSpPr>
          <p:cNvPr id="725106" name="Line 114"/>
          <p:cNvSpPr>
            <a:spLocks noChangeShapeType="1"/>
          </p:cNvSpPr>
          <p:nvPr/>
        </p:nvSpPr>
        <p:spPr bwMode="auto">
          <a:xfrm>
            <a:off x="2352675" y="828675"/>
            <a:ext cx="0" cy="152400"/>
          </a:xfrm>
          <a:prstGeom prst="line">
            <a:avLst/>
          </a:prstGeom>
          <a:noFill/>
          <a:ln w="12700">
            <a:solidFill>
              <a:schemeClr val="tx1"/>
            </a:solidFill>
            <a:round/>
            <a:headEnd/>
            <a:tailEnd/>
          </a:ln>
          <a:effectLst/>
        </p:spPr>
        <p:txBody>
          <a:bodyPr/>
          <a:lstStyle/>
          <a:p>
            <a:endParaRPr lang="en-US">
              <a:latin typeface="Times New Roman" pitchFamily="18" charset="0"/>
              <a:cs typeface="Times New Roman" pitchFamily="18" charset="0"/>
            </a:endParaRPr>
          </a:p>
        </p:txBody>
      </p:sp>
    </p:spTree>
    <p:extLst>
      <p:ext uri="{BB962C8B-B14F-4D97-AF65-F5344CB8AC3E}">
        <p14:creationId xmlns:p14="http://schemas.microsoft.com/office/powerpoint/2010/main" val="152042218"/>
      </p:ext>
    </p:extLst>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381000" y="0"/>
            <a:ext cx="84582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49699" name="Picture 3"/>
          <p:cNvPicPr>
            <a:picLocks noChangeAspect="1" noChangeArrowheads="1"/>
          </p:cNvPicPr>
          <p:nvPr/>
        </p:nvPicPr>
        <p:blipFill>
          <a:blip r:embed="rId3" cstate="print"/>
          <a:srcRect l="2490" t="12535" r="3934"/>
          <a:stretch>
            <a:fillRect/>
          </a:stretch>
        </p:blipFill>
        <p:spPr bwMode="auto">
          <a:xfrm>
            <a:off x="553369" y="704307"/>
            <a:ext cx="8057231" cy="5467893"/>
          </a:xfrm>
          <a:prstGeom prst="rect">
            <a:avLst/>
          </a:prstGeom>
          <a:noFill/>
          <a:ln w="9525">
            <a:noFill/>
            <a:miter lim="800000"/>
            <a:headEnd/>
            <a:tailEnd/>
          </a:ln>
        </p:spPr>
      </p:pic>
    </p:spTree>
    <p:extLst>
      <p:ext uri="{BB962C8B-B14F-4D97-AF65-F5344CB8AC3E}">
        <p14:creationId xmlns:p14="http://schemas.microsoft.com/office/powerpoint/2010/main" val="55474928"/>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381000" y="0"/>
            <a:ext cx="84582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61986" name="Picture 2"/>
          <p:cNvPicPr>
            <a:picLocks noChangeAspect="1" noChangeArrowheads="1"/>
          </p:cNvPicPr>
          <p:nvPr/>
        </p:nvPicPr>
        <p:blipFill>
          <a:blip r:embed="rId3" cstate="print"/>
          <a:srcRect l="1666" t="11681"/>
          <a:stretch>
            <a:fillRect/>
          </a:stretch>
        </p:blipFill>
        <p:spPr bwMode="auto">
          <a:xfrm>
            <a:off x="533400" y="885820"/>
            <a:ext cx="7993711" cy="5245217"/>
          </a:xfrm>
          <a:prstGeom prst="rect">
            <a:avLst/>
          </a:prstGeom>
          <a:noFill/>
          <a:ln w="9525">
            <a:noFill/>
            <a:miter lim="800000"/>
            <a:headEnd/>
            <a:tailEnd/>
          </a:ln>
        </p:spPr>
      </p:pic>
    </p:spTree>
    <p:extLst>
      <p:ext uri="{BB962C8B-B14F-4D97-AF65-F5344CB8AC3E}">
        <p14:creationId xmlns:p14="http://schemas.microsoft.com/office/powerpoint/2010/main" val="3862492615"/>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381000" y="0"/>
            <a:ext cx="84582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63010" name="Picture 2"/>
          <p:cNvPicPr>
            <a:picLocks noChangeAspect="1" noChangeArrowheads="1"/>
          </p:cNvPicPr>
          <p:nvPr/>
        </p:nvPicPr>
        <p:blipFill>
          <a:blip r:embed="rId3" cstate="print"/>
          <a:srcRect l="2071" t="12286" r="2692"/>
          <a:stretch>
            <a:fillRect/>
          </a:stretch>
        </p:blipFill>
        <p:spPr bwMode="auto">
          <a:xfrm>
            <a:off x="533400" y="704845"/>
            <a:ext cx="8083103" cy="5389768"/>
          </a:xfrm>
          <a:prstGeom prst="rect">
            <a:avLst/>
          </a:prstGeom>
          <a:noFill/>
          <a:ln w="9525">
            <a:noFill/>
            <a:miter lim="800000"/>
            <a:headEnd/>
            <a:tailEnd/>
          </a:ln>
        </p:spPr>
      </p:pic>
      <p:sp>
        <p:nvSpPr>
          <p:cNvPr id="8" name="Rectangle 7"/>
          <p:cNvSpPr/>
          <p:nvPr/>
        </p:nvSpPr>
        <p:spPr>
          <a:xfrm>
            <a:off x="3786250" y="4964875"/>
            <a:ext cx="1115704" cy="1410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13512886"/>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381000"/>
            <a:ext cx="9144000" cy="584775"/>
          </a:xfrm>
          <a:prstGeom prst="rect">
            <a:avLst/>
          </a:prstGeom>
        </p:spPr>
        <p:txBody>
          <a:bodyPr wrap="square">
            <a:spAutoFit/>
          </a:bodyPr>
          <a:lstStyle/>
          <a:p>
            <a:pPr algn="ctr"/>
            <a:r>
              <a:rPr lang="en-US" sz="3200" b="1" dirty="0" smtClean="0">
                <a:solidFill>
                  <a:srgbClr val="C00000"/>
                </a:solidFill>
                <a:latin typeface="Cambria" pitchFamily="18" charset="0"/>
                <a:cs typeface="Times New Roman" pitchFamily="18" charset="0"/>
              </a:rPr>
              <a:t>Results Summary</a:t>
            </a:r>
            <a:endParaRPr lang="en-US" sz="3200" dirty="0">
              <a:solidFill>
                <a:srgbClr val="C00000"/>
              </a:solidFill>
              <a:latin typeface="Cambria" pitchFamily="18" charset="0"/>
            </a:endParaRPr>
          </a:p>
        </p:txBody>
      </p:sp>
      <p:sp>
        <p:nvSpPr>
          <p:cNvPr id="6" name="Rectangle 3"/>
          <p:cNvSpPr txBox="1">
            <a:spLocks noChangeArrowheads="1"/>
          </p:cNvSpPr>
          <p:nvPr/>
        </p:nvSpPr>
        <p:spPr>
          <a:xfrm>
            <a:off x="609600" y="2057399"/>
            <a:ext cx="8229600" cy="4191001"/>
          </a:xfrm>
          <a:prstGeom prst="rect">
            <a:avLst/>
          </a:prstGeom>
        </p:spPr>
        <p:txBody>
          <a:bodyPr vert="horz" lIns="91440" tIns="45720" rIns="91440" bIns="45720" rtlCol="0">
            <a:normAutofit/>
          </a:bodyPr>
          <a:lstStyle/>
          <a:p>
            <a:r>
              <a:rPr lang="en-US" sz="2800" b="1" dirty="0" smtClean="0">
                <a:solidFill>
                  <a:srgbClr val="C00000"/>
                </a:solidFill>
                <a:latin typeface="Cambria" pitchFamily="18" charset="0"/>
              </a:rPr>
              <a:t> </a:t>
            </a:r>
            <a:endParaRPr kumimoji="0" lang="en-US" sz="2800" b="0" i="0" u="none" strike="noStrike" kern="1200" cap="none" spc="0" normalizeH="0" baseline="0" noProof="0" dirty="0" smtClean="0">
              <a:ln>
                <a:noFill/>
              </a:ln>
              <a:solidFill>
                <a:schemeClr val="tx1"/>
              </a:solidFill>
              <a:effectLst/>
              <a:uLnTx/>
              <a:uFillTx/>
              <a:latin typeface="Cambria" pitchFamily="18" charset="0"/>
              <a:ea typeface="+mn-ea"/>
              <a:cs typeface="Times New Roman"/>
            </a:endParaRPr>
          </a:p>
        </p:txBody>
      </p:sp>
      <p:sp>
        <p:nvSpPr>
          <p:cNvPr id="4" name="Rectangle 3"/>
          <p:cNvSpPr txBox="1">
            <a:spLocks noChangeArrowheads="1"/>
          </p:cNvSpPr>
          <p:nvPr/>
        </p:nvSpPr>
        <p:spPr>
          <a:xfrm>
            <a:off x="457200" y="1219200"/>
            <a:ext cx="8229600" cy="5181600"/>
          </a:xfrm>
          <a:prstGeom prst="rect">
            <a:avLst/>
          </a:prstGeom>
        </p:spPr>
        <p:txBody>
          <a:bodyPr vert="horz" lIns="91440" tIns="45720" rIns="91440" bIns="45720" rtlCol="0">
            <a:normAutofit/>
          </a:bodyPr>
          <a:lstStyle/>
          <a:p>
            <a:pPr marR="0" lvl="0" algn="ctr" defTabSz="914400" rtl="0" eaLnBrk="1" fontAlgn="auto" latinLnBrk="0" hangingPunct="1">
              <a:lnSpc>
                <a:spcPct val="100000"/>
              </a:lnSpc>
              <a:spcBef>
                <a:spcPct val="20000"/>
              </a:spcBef>
              <a:spcAft>
                <a:spcPts val="0"/>
              </a:spcAft>
              <a:buClrTx/>
              <a:buSzTx/>
              <a:tabLst/>
              <a:defRPr/>
            </a:pPr>
            <a:endParaRPr lang="en-US" sz="2800" b="1" dirty="0" smtClean="0">
              <a:latin typeface="Cambria" pitchFamily="18" charset="0"/>
            </a:endParaRPr>
          </a:p>
          <a:p>
            <a:pPr marR="0" lvl="0" algn="ctr" defTabSz="914400" rtl="0" eaLnBrk="1" fontAlgn="auto" latinLnBrk="0" hangingPunct="1">
              <a:lnSpc>
                <a:spcPct val="100000"/>
              </a:lnSpc>
              <a:spcBef>
                <a:spcPct val="20000"/>
              </a:spcBef>
              <a:spcAft>
                <a:spcPts val="0"/>
              </a:spcAft>
              <a:buClrTx/>
              <a:buSzTx/>
              <a:tabLst/>
              <a:defRPr/>
            </a:pPr>
            <a:r>
              <a:rPr lang="en-US" sz="2800" b="1" dirty="0" smtClean="0">
                <a:latin typeface="Cambria" pitchFamily="18" charset="0"/>
              </a:rPr>
              <a:t>No one preferred blocking only</a:t>
            </a:r>
          </a:p>
          <a:p>
            <a:pPr marR="0" lvl="0" algn="ctr" defTabSz="914400" rtl="0" eaLnBrk="1" fontAlgn="auto" latinLnBrk="0" hangingPunct="1">
              <a:lnSpc>
                <a:spcPct val="100000"/>
              </a:lnSpc>
              <a:spcBef>
                <a:spcPct val="20000"/>
              </a:spcBef>
              <a:spcAft>
                <a:spcPts val="0"/>
              </a:spcAft>
              <a:buClrTx/>
              <a:buSzTx/>
              <a:tabLst/>
              <a:defRPr/>
            </a:pPr>
            <a:endParaRPr lang="en-US" sz="900" b="1" dirty="0" smtClean="0">
              <a:latin typeface="Cambria" pitchFamily="18" charset="0"/>
            </a:endParaRPr>
          </a:p>
          <a:p>
            <a:pPr lvl="0" algn="ctr">
              <a:spcBef>
                <a:spcPct val="20000"/>
              </a:spcBef>
            </a:pPr>
            <a:endParaRPr lang="en-US" sz="2800" b="1" dirty="0" smtClean="0">
              <a:latin typeface="Cambria" pitchFamily="18" charset="0"/>
            </a:endParaRPr>
          </a:p>
          <a:p>
            <a:pPr lvl="0" algn="ctr">
              <a:spcBef>
                <a:spcPct val="20000"/>
              </a:spcBef>
            </a:pPr>
            <a:r>
              <a:rPr lang="en-US" sz="2800" b="1" dirty="0" smtClean="0">
                <a:latin typeface="Cambria" pitchFamily="18" charset="0"/>
              </a:rPr>
              <a:t>No one avoided the treatment</a:t>
            </a:r>
          </a:p>
          <a:p>
            <a:pPr lvl="0" algn="ctr">
              <a:spcBef>
                <a:spcPct val="20000"/>
              </a:spcBef>
            </a:pPr>
            <a:r>
              <a:rPr lang="en-US" sz="2800" b="1" dirty="0" smtClean="0">
                <a:latin typeface="Cambria" pitchFamily="18" charset="0"/>
              </a:rPr>
              <a:t>with all three components</a:t>
            </a:r>
          </a:p>
          <a:p>
            <a:pPr lvl="0" algn="ctr">
              <a:spcBef>
                <a:spcPct val="20000"/>
              </a:spcBef>
            </a:pPr>
            <a:endParaRPr lang="en-US" sz="900" b="1" dirty="0" smtClean="0">
              <a:latin typeface="Cambria" pitchFamily="18" charset="0"/>
            </a:endParaRPr>
          </a:p>
          <a:p>
            <a:pPr lvl="0" algn="ctr">
              <a:spcBef>
                <a:spcPct val="20000"/>
              </a:spcBef>
            </a:pPr>
            <a:endParaRPr lang="en-US" sz="2800" b="1" dirty="0" smtClean="0">
              <a:latin typeface="Cambria" pitchFamily="18" charset="0"/>
            </a:endParaRPr>
          </a:p>
          <a:p>
            <a:pPr lvl="0" algn="ctr">
              <a:spcBef>
                <a:spcPct val="20000"/>
              </a:spcBef>
            </a:pPr>
            <a:r>
              <a:rPr lang="en-US" sz="2800" b="1" dirty="0" smtClean="0">
                <a:latin typeface="Cambria" pitchFamily="18" charset="0"/>
              </a:rPr>
              <a:t>Two of three preferred the treatment</a:t>
            </a:r>
          </a:p>
          <a:p>
            <a:pPr lvl="0" algn="ctr">
              <a:spcBef>
                <a:spcPct val="20000"/>
              </a:spcBef>
            </a:pPr>
            <a:r>
              <a:rPr lang="en-US" sz="2800" b="1" dirty="0" smtClean="0">
                <a:latin typeface="Cambria" pitchFamily="18" charset="0"/>
              </a:rPr>
              <a:t>with all three components</a:t>
            </a:r>
          </a:p>
          <a:p>
            <a:pPr marL="342900" lvl="0" indent="-342900" algn="ctr">
              <a:spcBef>
                <a:spcPct val="20000"/>
              </a:spcBef>
            </a:pPr>
            <a:r>
              <a:rPr lang="en-US" sz="2800" b="1" dirty="0" smtClean="0">
                <a:solidFill>
                  <a:srgbClr val="C00000"/>
                </a:solidFill>
                <a:latin typeface="Cambria" pitchFamily="18" charset="0"/>
              </a:rPr>
              <a:t> </a:t>
            </a:r>
            <a:endParaRPr kumimoji="0" lang="en-US" sz="2800" b="1" i="0" u="none" strike="noStrike" kern="1200" cap="none" spc="0" normalizeH="0" baseline="0" noProof="0" dirty="0" smtClean="0">
              <a:ln>
                <a:noFill/>
              </a:ln>
              <a:solidFill>
                <a:schemeClr val="tx1"/>
              </a:solidFill>
              <a:effectLst/>
              <a:uLnTx/>
              <a:uFillTx/>
              <a:latin typeface="Cambria" pitchFamily="18" charset="0"/>
              <a:ea typeface="+mn-ea"/>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Cambria" pitchFamily="18" charset="0"/>
              <a:ea typeface="+mn-ea"/>
              <a:cs typeface="Times New Roman"/>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1" i="0" u="none" strike="noStrike" kern="1200" cap="none" spc="0" normalizeH="0" baseline="0" noProof="0" dirty="0" smtClean="0">
              <a:ln>
                <a:noFill/>
              </a:ln>
              <a:solidFill>
                <a:schemeClr val="tx1"/>
              </a:solidFill>
              <a:effectLst/>
              <a:uLnTx/>
              <a:uFillTx/>
              <a:latin typeface="Cambria" pitchFamily="18" charset="0"/>
              <a:ea typeface="+mn-ea"/>
              <a:cs typeface="Times New Roman" pitchFamily="18" charset="0"/>
            </a:endParaRPr>
          </a:p>
        </p:txBody>
      </p:sp>
    </p:spTree>
    <p:extLst>
      <p:ext uri="{BB962C8B-B14F-4D97-AF65-F5344CB8AC3E}">
        <p14:creationId xmlns:p14="http://schemas.microsoft.com/office/powerpoint/2010/main" val="1348757821"/>
      </p:ext>
    </p:extLst>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482025"/>
            <a:ext cx="9144000" cy="584775"/>
          </a:xfrm>
          <a:prstGeom prst="rect">
            <a:avLst/>
          </a:prstGeom>
        </p:spPr>
        <p:txBody>
          <a:bodyPr wrap="square">
            <a:spAutoFit/>
          </a:bodyPr>
          <a:lstStyle/>
          <a:p>
            <a:pPr algn="ctr"/>
            <a:r>
              <a:rPr lang="en-US" sz="3200" b="1" dirty="0" smtClean="0">
                <a:solidFill>
                  <a:srgbClr val="C00000"/>
                </a:solidFill>
                <a:latin typeface="Cambria" pitchFamily="18" charset="0"/>
                <a:cs typeface="Times New Roman" pitchFamily="18" charset="0"/>
              </a:rPr>
              <a:t>Why a preference for the treatment package?</a:t>
            </a:r>
            <a:endParaRPr lang="en-US" sz="3200" dirty="0">
              <a:solidFill>
                <a:srgbClr val="C00000"/>
              </a:solidFill>
              <a:latin typeface="Cambria" pitchFamily="18" charset="0"/>
            </a:endParaRPr>
          </a:p>
        </p:txBody>
      </p:sp>
      <p:sp>
        <p:nvSpPr>
          <p:cNvPr id="6" name="Rectangle 3"/>
          <p:cNvSpPr txBox="1">
            <a:spLocks noChangeArrowheads="1"/>
          </p:cNvSpPr>
          <p:nvPr/>
        </p:nvSpPr>
        <p:spPr>
          <a:xfrm>
            <a:off x="609600" y="2057399"/>
            <a:ext cx="8229600" cy="4191001"/>
          </a:xfrm>
          <a:prstGeom prst="rect">
            <a:avLst/>
          </a:prstGeom>
        </p:spPr>
        <p:txBody>
          <a:bodyPr vert="horz" lIns="91440" tIns="45720" rIns="91440" bIns="45720" rtlCol="0">
            <a:normAutofit/>
          </a:bodyPr>
          <a:lstStyle/>
          <a:p>
            <a:r>
              <a:rPr lang="en-US" sz="2800" b="1" dirty="0" smtClean="0">
                <a:solidFill>
                  <a:srgbClr val="C00000"/>
                </a:solidFill>
                <a:latin typeface="Cambria" pitchFamily="18" charset="0"/>
              </a:rPr>
              <a:t> </a:t>
            </a:r>
            <a:endParaRPr kumimoji="0" lang="en-US" sz="2800" b="0" i="0" u="none" strike="noStrike" kern="1200" cap="none" spc="0" normalizeH="0" baseline="0" noProof="0" dirty="0" smtClean="0">
              <a:ln>
                <a:noFill/>
              </a:ln>
              <a:solidFill>
                <a:schemeClr val="tx1"/>
              </a:solidFill>
              <a:effectLst/>
              <a:uLnTx/>
              <a:uFillTx/>
              <a:latin typeface="Cambria" pitchFamily="18" charset="0"/>
              <a:ea typeface="+mn-ea"/>
              <a:cs typeface="Times New Roman"/>
            </a:endParaRPr>
          </a:p>
        </p:txBody>
      </p:sp>
      <p:sp>
        <p:nvSpPr>
          <p:cNvPr id="4" name="Rectangle 3"/>
          <p:cNvSpPr txBox="1">
            <a:spLocks noChangeArrowheads="1"/>
          </p:cNvSpPr>
          <p:nvPr/>
        </p:nvSpPr>
        <p:spPr>
          <a:xfrm>
            <a:off x="457200" y="1371600"/>
            <a:ext cx="8229600" cy="5029200"/>
          </a:xfrm>
          <a:prstGeom prst="rect">
            <a:avLst/>
          </a:prstGeom>
        </p:spPr>
        <p:txBody>
          <a:bodyPr vert="horz" lIns="91440" tIns="45720" rIns="91440" bIns="45720" rtlCol="0">
            <a:normAutofit/>
          </a:bodyPr>
          <a:lstStyle/>
          <a:p>
            <a:pPr>
              <a:spcBef>
                <a:spcPct val="20000"/>
              </a:spcBef>
              <a:defRPr/>
            </a:pPr>
            <a:r>
              <a:rPr lang="en-US" sz="2800" b="1" dirty="0" smtClean="0">
                <a:latin typeface="Cambria" pitchFamily="18" charset="0"/>
                <a:cs typeface="Times New Roman" pitchFamily="18" charset="0"/>
              </a:rPr>
              <a:t>Perhaps this is another example of people:</a:t>
            </a:r>
          </a:p>
          <a:p>
            <a:pPr lvl="1">
              <a:spcBef>
                <a:spcPct val="20000"/>
              </a:spcBef>
              <a:defRPr/>
            </a:pPr>
            <a:r>
              <a:rPr lang="en-US" sz="2800" b="1" dirty="0" smtClean="0">
                <a:solidFill>
                  <a:srgbClr val="C00000"/>
                </a:solidFill>
                <a:latin typeface="Cambria" pitchFamily="18" charset="0"/>
                <a:cs typeface="Times New Roman" pitchFamily="18" charset="0"/>
              </a:rPr>
              <a:t>avoiding extinction</a:t>
            </a:r>
          </a:p>
          <a:p>
            <a:pPr lvl="1">
              <a:spcBef>
                <a:spcPct val="20000"/>
              </a:spcBef>
              <a:defRPr/>
            </a:pPr>
            <a:endParaRPr lang="en-US" sz="2800" b="1" dirty="0" smtClean="0">
              <a:solidFill>
                <a:srgbClr val="C00000"/>
              </a:solidFill>
              <a:latin typeface="Cambria" pitchFamily="18" charset="0"/>
              <a:cs typeface="Times New Roman" pitchFamily="18" charset="0"/>
            </a:endParaRPr>
          </a:p>
          <a:p>
            <a:pPr lvl="1">
              <a:spcBef>
                <a:spcPct val="20000"/>
              </a:spcBef>
              <a:defRPr/>
            </a:pPr>
            <a:r>
              <a:rPr lang="en-US" sz="2800" b="1" dirty="0" smtClean="0">
                <a:solidFill>
                  <a:srgbClr val="C00000"/>
                </a:solidFill>
                <a:latin typeface="Cambria" pitchFamily="18" charset="0"/>
                <a:cs typeface="Times New Roman" pitchFamily="18" charset="0"/>
              </a:rPr>
              <a:t>preferring </a:t>
            </a:r>
            <a:r>
              <a:rPr lang="en-US" sz="2800" b="1" i="1" dirty="0" smtClean="0">
                <a:solidFill>
                  <a:srgbClr val="C00000"/>
                </a:solidFill>
                <a:latin typeface="Cambria" pitchFamily="18" charset="0"/>
                <a:cs typeface="Times New Roman" pitchFamily="18" charset="0"/>
              </a:rPr>
              <a:t>contingent</a:t>
            </a:r>
            <a:r>
              <a:rPr lang="en-US" sz="2800" b="1" dirty="0" smtClean="0">
                <a:solidFill>
                  <a:srgbClr val="C00000"/>
                </a:solidFill>
                <a:latin typeface="Cambria" pitchFamily="18" charset="0"/>
                <a:cs typeface="Times New Roman" pitchFamily="18" charset="0"/>
              </a:rPr>
              <a:t> over </a:t>
            </a:r>
            <a:r>
              <a:rPr lang="en-US" sz="2800" b="1" i="1" dirty="0" err="1" smtClean="0">
                <a:solidFill>
                  <a:srgbClr val="C00000"/>
                </a:solidFill>
                <a:latin typeface="Cambria" pitchFamily="18" charset="0"/>
                <a:cs typeface="Times New Roman" pitchFamily="18" charset="0"/>
              </a:rPr>
              <a:t>noncontingent</a:t>
            </a:r>
            <a:r>
              <a:rPr lang="en-US" sz="2800" b="1" dirty="0" smtClean="0">
                <a:solidFill>
                  <a:srgbClr val="C00000"/>
                </a:solidFill>
                <a:latin typeface="Cambria" pitchFamily="18" charset="0"/>
                <a:cs typeface="Times New Roman" pitchFamily="18" charset="0"/>
              </a:rPr>
              <a:t> reinforcement </a:t>
            </a:r>
          </a:p>
          <a:p>
            <a:pPr lvl="1">
              <a:spcBef>
                <a:spcPct val="20000"/>
              </a:spcBef>
              <a:defRPr/>
            </a:pPr>
            <a:endParaRPr lang="en-US" sz="2800" b="1" dirty="0" smtClean="0">
              <a:solidFill>
                <a:srgbClr val="C00000"/>
              </a:solidFill>
              <a:latin typeface="Cambria" pitchFamily="18" charset="0"/>
              <a:cs typeface="Times New Roman" pitchFamily="18" charset="0"/>
            </a:endParaRPr>
          </a:p>
          <a:p>
            <a:pPr lvl="1">
              <a:spcBef>
                <a:spcPct val="20000"/>
              </a:spcBef>
              <a:defRPr/>
            </a:pPr>
            <a:r>
              <a:rPr lang="en-US" sz="2800" b="1" dirty="0" smtClean="0">
                <a:solidFill>
                  <a:srgbClr val="C00000"/>
                </a:solidFill>
                <a:latin typeface="Cambria" pitchFamily="18" charset="0"/>
                <a:cs typeface="Times New Roman" pitchFamily="18" charset="0"/>
              </a:rPr>
              <a:t>preferring the treatment in which they were most effective  </a:t>
            </a:r>
            <a:endParaRPr lang="en-US" sz="2000" b="1" dirty="0" smtClean="0">
              <a:solidFill>
                <a:srgbClr val="C00000"/>
              </a:solidFill>
              <a:latin typeface="Cambria"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900" b="1" dirty="0" smtClean="0">
              <a:solidFill>
                <a:srgbClr val="C00000"/>
              </a:solidFill>
              <a:latin typeface="Cambria" pitchFamily="18" charset="0"/>
              <a:cs typeface="Times New Roman" pitchFamily="18" charset="0"/>
            </a:endParaRPr>
          </a:p>
          <a:p>
            <a:pPr lvl="1" algn="r">
              <a:spcBef>
                <a:spcPct val="20000"/>
              </a:spcBef>
              <a:defRPr/>
            </a:pPr>
            <a:r>
              <a:rPr lang="en-US" b="1" dirty="0">
                <a:solidFill>
                  <a:schemeClr val="tx1">
                    <a:lumMod val="65000"/>
                    <a:lumOff val="35000"/>
                  </a:schemeClr>
                </a:solidFill>
                <a:latin typeface="Cambria" pitchFamily="18" charset="0"/>
                <a:cs typeface="Times New Roman" pitchFamily="18" charset="0"/>
              </a:rPr>
              <a:t>(Hanley et al., 1997, Hanley, 2010; </a:t>
            </a:r>
            <a:r>
              <a:rPr lang="en-US" b="1" dirty="0" err="1" smtClean="0">
                <a:solidFill>
                  <a:schemeClr val="tx1">
                    <a:lumMod val="65000"/>
                    <a:lumOff val="35000"/>
                  </a:schemeClr>
                </a:solidFill>
                <a:latin typeface="Cambria" pitchFamily="18" charset="0"/>
                <a:cs typeface="Times New Roman" pitchFamily="18" charset="0"/>
              </a:rPr>
              <a:t>Luczynski</a:t>
            </a:r>
            <a:r>
              <a:rPr lang="en-US" b="1" dirty="0" smtClean="0">
                <a:solidFill>
                  <a:schemeClr val="tx1">
                    <a:lumMod val="65000"/>
                    <a:lumOff val="35000"/>
                  </a:schemeClr>
                </a:solidFill>
                <a:latin typeface="Cambria" pitchFamily="18" charset="0"/>
                <a:cs typeface="Times New Roman" pitchFamily="18" charset="0"/>
              </a:rPr>
              <a:t> </a:t>
            </a:r>
            <a:r>
              <a:rPr lang="en-US" b="1" dirty="0">
                <a:solidFill>
                  <a:schemeClr val="tx1">
                    <a:lumMod val="65000"/>
                    <a:lumOff val="35000"/>
                  </a:schemeClr>
                </a:solidFill>
                <a:latin typeface="Cambria" pitchFamily="18" charset="0"/>
                <a:cs typeface="Times New Roman" pitchFamily="18" charset="0"/>
              </a:rPr>
              <a:t>&amp; Hanley, 2009, </a:t>
            </a:r>
            <a:r>
              <a:rPr lang="en-US" b="1" dirty="0" smtClean="0">
                <a:solidFill>
                  <a:schemeClr val="tx1">
                    <a:lumMod val="65000"/>
                    <a:lumOff val="35000"/>
                  </a:schemeClr>
                </a:solidFill>
                <a:latin typeface="Cambria" pitchFamily="18" charset="0"/>
                <a:cs typeface="Times New Roman" pitchFamily="18" charset="0"/>
              </a:rPr>
              <a:t>2010)</a:t>
            </a:r>
            <a:endParaRPr lang="en-US" b="1" dirty="0">
              <a:solidFill>
                <a:schemeClr val="tx1">
                  <a:lumMod val="65000"/>
                  <a:lumOff val="35000"/>
                </a:schemeClr>
              </a:solidFill>
              <a:latin typeface="Cambria"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Cambria" pitchFamily="18" charset="0"/>
              <a:ea typeface="+mn-ea"/>
              <a:cs typeface="Times New Roman"/>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1" i="0" u="none" strike="noStrike" kern="1200" cap="none" spc="0" normalizeH="0" baseline="0" noProof="0" dirty="0" smtClean="0">
              <a:ln>
                <a:noFill/>
              </a:ln>
              <a:solidFill>
                <a:schemeClr val="tx1"/>
              </a:solidFill>
              <a:effectLst/>
              <a:uLnTx/>
              <a:uFillTx/>
              <a:latin typeface="Cambria" pitchFamily="18" charset="0"/>
              <a:ea typeface="+mn-ea"/>
              <a:cs typeface="Times New Roman" pitchFamily="18" charset="0"/>
            </a:endParaRPr>
          </a:p>
        </p:txBody>
      </p:sp>
    </p:spTree>
    <p:extLst>
      <p:ext uri="{BB962C8B-B14F-4D97-AF65-F5344CB8AC3E}">
        <p14:creationId xmlns:p14="http://schemas.microsoft.com/office/powerpoint/2010/main" val="37037558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2400" y="144379"/>
            <a:ext cx="8839200" cy="615553"/>
          </a:xfrm>
          <a:prstGeom prst="rect">
            <a:avLst/>
          </a:prstGeom>
        </p:spPr>
        <p:txBody>
          <a:bodyPr wrap="square">
            <a:spAutoFit/>
          </a:bodyPr>
          <a:lstStyle/>
          <a:p>
            <a:pPr algn="ctr"/>
            <a:r>
              <a:rPr lang="en-US" sz="3400" b="1" dirty="0" smtClean="0">
                <a:solidFill>
                  <a:srgbClr val="C00000"/>
                </a:solidFill>
                <a:latin typeface="Cambria" pitchFamily="18" charset="0"/>
                <a:cs typeface="Times New Roman" pitchFamily="18" charset="0"/>
              </a:rPr>
              <a:t>Some Take-Home Points</a:t>
            </a:r>
          </a:p>
        </p:txBody>
      </p:sp>
      <p:sp>
        <p:nvSpPr>
          <p:cNvPr id="6" name="Rectangle 3"/>
          <p:cNvSpPr txBox="1">
            <a:spLocks noChangeArrowheads="1"/>
          </p:cNvSpPr>
          <p:nvPr/>
        </p:nvSpPr>
        <p:spPr>
          <a:xfrm>
            <a:off x="609600" y="2057399"/>
            <a:ext cx="8229600" cy="4191001"/>
          </a:xfrm>
          <a:prstGeom prst="rect">
            <a:avLst/>
          </a:prstGeom>
        </p:spPr>
        <p:txBody>
          <a:bodyPr vert="horz" lIns="91440" tIns="45720" rIns="91440" bIns="45720" rtlCol="0">
            <a:normAutofit/>
          </a:bodyPr>
          <a:lstStyle/>
          <a:p>
            <a:r>
              <a:rPr lang="en-US" sz="2800" b="1" dirty="0" smtClean="0">
                <a:solidFill>
                  <a:srgbClr val="C00000"/>
                </a:solidFill>
                <a:latin typeface="Cambria" pitchFamily="18" charset="0"/>
              </a:rPr>
              <a:t> </a:t>
            </a:r>
            <a:endParaRPr kumimoji="0" lang="en-US" sz="2800" b="0" i="0" u="none" strike="noStrike" kern="1200" cap="none" spc="0" normalizeH="0" baseline="0" noProof="0" dirty="0" smtClean="0">
              <a:ln>
                <a:noFill/>
              </a:ln>
              <a:solidFill>
                <a:schemeClr val="tx1"/>
              </a:solidFill>
              <a:effectLst/>
              <a:uLnTx/>
              <a:uFillTx/>
              <a:latin typeface="Cambria" pitchFamily="18" charset="0"/>
              <a:ea typeface="+mn-ea"/>
              <a:cs typeface="Times New Roman"/>
            </a:endParaRPr>
          </a:p>
        </p:txBody>
      </p:sp>
      <p:sp>
        <p:nvSpPr>
          <p:cNvPr id="4" name="Rectangle 3"/>
          <p:cNvSpPr txBox="1">
            <a:spLocks noChangeArrowheads="1"/>
          </p:cNvSpPr>
          <p:nvPr/>
        </p:nvSpPr>
        <p:spPr>
          <a:xfrm>
            <a:off x="457200" y="1219200"/>
            <a:ext cx="8229600" cy="4906963"/>
          </a:xfrm>
          <a:prstGeom prst="rect">
            <a:avLst/>
          </a:prstGeom>
        </p:spPr>
        <p:txBody>
          <a:bodyPr vert="horz" lIns="91440" tIns="45720" rIns="91440" bIns="45720" rtlCol="0">
            <a:normAutofit/>
          </a:bodyPr>
          <a:lstStyle/>
          <a:p>
            <a:pPr marR="0" lvl="0" algn="ctr" defTabSz="914400" rtl="0" eaLnBrk="1" fontAlgn="auto" latinLnBrk="0" hangingPunct="1">
              <a:lnSpc>
                <a:spcPct val="100000"/>
              </a:lnSpc>
              <a:spcBef>
                <a:spcPct val="20000"/>
              </a:spcBef>
              <a:spcAft>
                <a:spcPts val="0"/>
              </a:spcAft>
              <a:buClrTx/>
              <a:buSzTx/>
              <a:tabLst/>
              <a:defRPr/>
            </a:pPr>
            <a:endParaRPr lang="en-US" sz="2800" b="1" dirty="0" smtClean="0">
              <a:solidFill>
                <a:srgbClr val="C00000"/>
              </a:solidFill>
              <a:latin typeface="Cambria" pitchFamily="18" charset="0"/>
              <a:cs typeface="Times New Roman" pitchFamily="18" charset="0"/>
            </a:endParaRPr>
          </a:p>
          <a:p>
            <a:pPr marR="0" lvl="0" algn="ctr" defTabSz="914400" rtl="0" eaLnBrk="1" fontAlgn="auto" latinLnBrk="0" hangingPunct="1">
              <a:lnSpc>
                <a:spcPct val="100000"/>
              </a:lnSpc>
              <a:spcBef>
                <a:spcPct val="20000"/>
              </a:spcBef>
              <a:spcAft>
                <a:spcPts val="0"/>
              </a:spcAft>
              <a:buClrTx/>
              <a:buSzTx/>
              <a:tabLst/>
              <a:defRPr/>
            </a:pPr>
            <a:r>
              <a:rPr lang="en-US" sz="2800" b="1" dirty="0" smtClean="0">
                <a:solidFill>
                  <a:srgbClr val="C00000"/>
                </a:solidFill>
                <a:latin typeface="Cambria" pitchFamily="18" charset="0"/>
                <a:cs typeface="Times New Roman" pitchFamily="18" charset="0"/>
              </a:rPr>
              <a:t>Don’t assume function</a:t>
            </a:r>
          </a:p>
          <a:p>
            <a:pPr marL="0" lvl="1" algn="ctr">
              <a:spcBef>
                <a:spcPct val="20000"/>
              </a:spcBef>
              <a:defRPr/>
            </a:pPr>
            <a:endParaRPr lang="en-US" sz="2800" b="1" dirty="0" smtClean="0">
              <a:latin typeface="Cambria" pitchFamily="18" charset="0"/>
              <a:cs typeface="Times New Roman" pitchFamily="18" charset="0"/>
            </a:endParaRPr>
          </a:p>
          <a:p>
            <a:pPr marL="0" lvl="1" algn="ctr">
              <a:spcBef>
                <a:spcPct val="20000"/>
              </a:spcBef>
              <a:defRPr/>
            </a:pPr>
            <a:r>
              <a:rPr lang="en-US" sz="2800" b="1" dirty="0" smtClean="0">
                <a:latin typeface="Cambria" pitchFamily="18" charset="0"/>
                <a:cs typeface="Times New Roman" pitchFamily="18" charset="0"/>
              </a:rPr>
              <a:t>Rule in or rule out different reinforcers for stereotypy via functional assessment</a:t>
            </a:r>
          </a:p>
          <a:p>
            <a:pPr marR="0" lvl="0" algn="l" defTabSz="914400" rtl="0" eaLnBrk="1" fontAlgn="auto" latinLnBrk="0" hangingPunct="1">
              <a:lnSpc>
                <a:spcPct val="100000"/>
              </a:lnSpc>
              <a:spcBef>
                <a:spcPct val="20000"/>
              </a:spcBef>
              <a:spcAft>
                <a:spcPts val="0"/>
              </a:spcAft>
              <a:buClrTx/>
              <a:buSzTx/>
              <a:tabLst/>
              <a:defRPr/>
            </a:pPr>
            <a:endParaRPr kumimoji="0" lang="en-US" sz="2800" b="1" i="0" u="none" strike="noStrike" kern="1200" cap="none" spc="0" normalizeH="0" baseline="0" noProof="0" dirty="0" smtClean="0">
              <a:ln>
                <a:noFill/>
              </a:ln>
              <a:solidFill>
                <a:schemeClr val="tx1"/>
              </a:solidFill>
              <a:effectLst/>
              <a:uLnTx/>
              <a:uFillTx/>
              <a:latin typeface="Cambria" pitchFamily="18" charset="0"/>
              <a:ea typeface="+mn-ea"/>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Cambria" pitchFamily="18" charset="0"/>
              <a:ea typeface="+mn-ea"/>
              <a:cs typeface="Times New Roman"/>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1" i="0" u="none" strike="noStrike" kern="1200" cap="none" spc="0" normalizeH="0" baseline="0" noProof="0" dirty="0" smtClean="0">
              <a:ln>
                <a:noFill/>
              </a:ln>
              <a:solidFill>
                <a:schemeClr val="tx1"/>
              </a:solidFill>
              <a:effectLst/>
              <a:uLnTx/>
              <a:uFillTx/>
              <a:latin typeface="Cambria" pitchFamily="18" charset="0"/>
              <a:ea typeface="+mn-ea"/>
              <a:cs typeface="Times New Roman" pitchFamily="18" charset="0"/>
            </a:endParaRPr>
          </a:p>
        </p:txBody>
      </p:sp>
    </p:spTree>
    <p:extLst>
      <p:ext uri="{BB962C8B-B14F-4D97-AF65-F5344CB8AC3E}">
        <p14:creationId xmlns:p14="http://schemas.microsoft.com/office/powerpoint/2010/main" val="1670624381"/>
      </p:ext>
    </p:extLst>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2400" y="144379"/>
            <a:ext cx="8839200" cy="615553"/>
          </a:xfrm>
          <a:prstGeom prst="rect">
            <a:avLst/>
          </a:prstGeom>
        </p:spPr>
        <p:txBody>
          <a:bodyPr wrap="square">
            <a:spAutoFit/>
          </a:bodyPr>
          <a:lstStyle/>
          <a:p>
            <a:pPr algn="ctr"/>
            <a:r>
              <a:rPr lang="en-US" sz="3400" b="1" dirty="0" smtClean="0">
                <a:solidFill>
                  <a:srgbClr val="C00000"/>
                </a:solidFill>
                <a:latin typeface="Cambria" pitchFamily="18" charset="0"/>
                <a:cs typeface="Times New Roman" pitchFamily="18" charset="0"/>
              </a:rPr>
              <a:t>Some Take-Home Points</a:t>
            </a:r>
          </a:p>
        </p:txBody>
      </p:sp>
      <p:sp>
        <p:nvSpPr>
          <p:cNvPr id="6" name="Rectangle 3"/>
          <p:cNvSpPr txBox="1">
            <a:spLocks noChangeArrowheads="1"/>
          </p:cNvSpPr>
          <p:nvPr/>
        </p:nvSpPr>
        <p:spPr>
          <a:xfrm>
            <a:off x="609600" y="2057399"/>
            <a:ext cx="8229600" cy="4191001"/>
          </a:xfrm>
          <a:prstGeom prst="rect">
            <a:avLst/>
          </a:prstGeom>
        </p:spPr>
        <p:txBody>
          <a:bodyPr vert="horz" lIns="91440" tIns="45720" rIns="91440" bIns="45720" rtlCol="0">
            <a:normAutofit/>
          </a:bodyPr>
          <a:lstStyle/>
          <a:p>
            <a:r>
              <a:rPr lang="en-US" sz="2800" b="1" dirty="0" smtClean="0">
                <a:solidFill>
                  <a:srgbClr val="C00000"/>
                </a:solidFill>
                <a:latin typeface="Cambria" pitchFamily="18" charset="0"/>
              </a:rPr>
              <a:t> </a:t>
            </a:r>
            <a:endParaRPr kumimoji="0" lang="en-US" sz="2800" b="0" i="0" u="none" strike="noStrike" kern="1200" cap="none" spc="0" normalizeH="0" baseline="0" noProof="0" dirty="0" smtClean="0">
              <a:ln>
                <a:noFill/>
              </a:ln>
              <a:solidFill>
                <a:schemeClr val="tx1"/>
              </a:solidFill>
              <a:effectLst/>
              <a:uLnTx/>
              <a:uFillTx/>
              <a:latin typeface="Cambria" pitchFamily="18" charset="0"/>
              <a:ea typeface="+mn-ea"/>
              <a:cs typeface="Times New Roman"/>
            </a:endParaRPr>
          </a:p>
        </p:txBody>
      </p:sp>
      <p:sp>
        <p:nvSpPr>
          <p:cNvPr id="4" name="Rectangle 3"/>
          <p:cNvSpPr txBox="1">
            <a:spLocks noChangeArrowheads="1"/>
          </p:cNvSpPr>
          <p:nvPr/>
        </p:nvSpPr>
        <p:spPr>
          <a:xfrm>
            <a:off x="457200" y="838200"/>
            <a:ext cx="8229600" cy="5287963"/>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b="1" dirty="0" smtClean="0">
              <a:latin typeface="Cambria" pitchFamily="18" charset="0"/>
              <a:cs typeface="Times New Roman" pitchFamily="18" charset="0"/>
            </a:endParaRPr>
          </a:p>
          <a:p>
            <a:pPr marL="342900" lvl="0" indent="-342900" algn="ctr">
              <a:spcBef>
                <a:spcPct val="20000"/>
              </a:spcBef>
              <a:defRPr/>
            </a:pPr>
            <a:r>
              <a:rPr lang="en-US" sz="2800" b="1" dirty="0" smtClean="0">
                <a:latin typeface="Cambria" pitchFamily="18" charset="0"/>
                <a:cs typeface="Times New Roman" pitchFamily="18" charset="0"/>
              </a:rPr>
              <a:t>	</a:t>
            </a:r>
          </a:p>
          <a:p>
            <a:pPr marL="342900" lvl="0" indent="-342900" algn="ctr">
              <a:spcBef>
                <a:spcPct val="20000"/>
              </a:spcBef>
              <a:defRPr/>
            </a:pPr>
            <a:r>
              <a:rPr lang="en-US" sz="2800" b="1" dirty="0" smtClean="0">
                <a:latin typeface="Cambria" pitchFamily="18" charset="0"/>
                <a:cs typeface="Times New Roman" pitchFamily="18" charset="0"/>
              </a:rPr>
              <a:t>It is important to recognize the </a:t>
            </a:r>
            <a:r>
              <a:rPr lang="en-US" sz="2800" b="1" dirty="0" smtClean="0">
                <a:solidFill>
                  <a:srgbClr val="C00000"/>
                </a:solidFill>
                <a:latin typeface="Cambria" pitchFamily="18" charset="0"/>
                <a:cs typeface="Times New Roman" pitchFamily="18" charset="0"/>
              </a:rPr>
              <a:t>necessity </a:t>
            </a:r>
          </a:p>
          <a:p>
            <a:pPr marL="342900" lvl="0" indent="-342900" algn="ctr">
              <a:spcBef>
                <a:spcPct val="20000"/>
              </a:spcBef>
              <a:defRPr/>
            </a:pPr>
            <a:r>
              <a:rPr lang="en-US" sz="2800" b="1" dirty="0" smtClean="0">
                <a:latin typeface="Cambria" pitchFamily="18" charset="0"/>
                <a:cs typeface="Times New Roman" pitchFamily="18" charset="0"/>
              </a:rPr>
              <a:t>and </a:t>
            </a:r>
            <a:r>
              <a:rPr lang="en-US" sz="2800" b="1" dirty="0" smtClean="0">
                <a:solidFill>
                  <a:srgbClr val="C00000"/>
                </a:solidFill>
                <a:latin typeface="Cambria" pitchFamily="18" charset="0"/>
                <a:cs typeface="Times New Roman" pitchFamily="18" charset="0"/>
              </a:rPr>
              <a:t>insufficiency </a:t>
            </a:r>
            <a:r>
              <a:rPr lang="en-US" sz="2800" b="1" dirty="0" smtClean="0">
                <a:latin typeface="Cambria" pitchFamily="18" charset="0"/>
                <a:cs typeface="Times New Roman" pitchFamily="18" charset="0"/>
              </a:rPr>
              <a:t>of blocking</a:t>
            </a:r>
          </a:p>
          <a:p>
            <a:pPr marL="342900" lvl="0" indent="-342900" algn="ctr">
              <a:spcBef>
                <a:spcPct val="20000"/>
              </a:spcBef>
              <a:defRPr/>
            </a:pPr>
            <a:r>
              <a:rPr lang="en-US" sz="2800" b="1" dirty="0" smtClean="0">
                <a:latin typeface="Cambria" pitchFamily="18" charset="0"/>
                <a:cs typeface="Times New Roman" pitchFamily="18" charset="0"/>
              </a:rPr>
              <a:t>as a treatment for stereotypy</a:t>
            </a:r>
            <a:endParaRPr kumimoji="0" lang="en-US" sz="2800" b="1" i="0" u="none" strike="noStrike" kern="1200" cap="none" spc="0" normalizeH="0" noProof="0" dirty="0" smtClean="0">
              <a:ln>
                <a:noFill/>
              </a:ln>
              <a:solidFill>
                <a:schemeClr val="tx1"/>
              </a:solidFill>
              <a:effectLst/>
              <a:uLnTx/>
              <a:uFillTx/>
              <a:latin typeface="Cambria" pitchFamily="18" charset="0"/>
              <a:ea typeface="+mn-ea"/>
              <a:cs typeface="Times New Roman" pitchFamily="18" charset="0"/>
            </a:endParaRPr>
          </a:p>
          <a:p>
            <a:pPr marL="342900" lvl="0" indent="-342900">
              <a:spcBef>
                <a:spcPct val="20000"/>
              </a:spcBef>
              <a:buFont typeface="Arial" pitchFamily="34" charset="0"/>
              <a:buChar char="•"/>
              <a:defRPr/>
            </a:pPr>
            <a:endParaRPr kumimoji="0" lang="en-US" sz="2800" b="1" i="0" u="none" strike="noStrike" kern="1200" cap="none" spc="0" normalizeH="0" baseline="0" noProof="0" dirty="0" smtClean="0">
              <a:ln>
                <a:noFill/>
              </a:ln>
              <a:solidFill>
                <a:schemeClr val="tx1"/>
              </a:solidFill>
              <a:effectLst/>
              <a:uLnTx/>
              <a:uFillTx/>
              <a:latin typeface="Cambria" pitchFamily="18" charset="0"/>
              <a:ea typeface="+mn-ea"/>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Cambria" pitchFamily="18" charset="0"/>
              <a:ea typeface="+mn-ea"/>
              <a:cs typeface="Times New Roman"/>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1" i="0" u="none" strike="noStrike" kern="1200" cap="none" spc="0" normalizeH="0" baseline="0" noProof="0" dirty="0" smtClean="0">
              <a:ln>
                <a:noFill/>
              </a:ln>
              <a:solidFill>
                <a:schemeClr val="tx1"/>
              </a:solidFill>
              <a:effectLst/>
              <a:uLnTx/>
              <a:uFillTx/>
              <a:latin typeface="Cambria" pitchFamily="18" charset="0"/>
              <a:ea typeface="+mn-ea"/>
              <a:cs typeface="Times New Roman" pitchFamily="18" charset="0"/>
            </a:endParaRPr>
          </a:p>
        </p:txBody>
      </p:sp>
    </p:spTree>
    <p:extLst>
      <p:ext uri="{BB962C8B-B14F-4D97-AF65-F5344CB8AC3E}">
        <p14:creationId xmlns:p14="http://schemas.microsoft.com/office/powerpoint/2010/main" val="2166935076"/>
      </p:ext>
    </p:extLst>
  </p:cSld>
  <p:clrMapOvr>
    <a:masterClrMapping/>
  </p:clrMapOvr>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2400" y="144379"/>
            <a:ext cx="8839200" cy="615553"/>
          </a:xfrm>
          <a:prstGeom prst="rect">
            <a:avLst/>
          </a:prstGeom>
        </p:spPr>
        <p:txBody>
          <a:bodyPr wrap="square">
            <a:spAutoFit/>
          </a:bodyPr>
          <a:lstStyle/>
          <a:p>
            <a:pPr algn="ctr"/>
            <a:r>
              <a:rPr lang="en-US" sz="3400" b="1" dirty="0" smtClean="0">
                <a:solidFill>
                  <a:srgbClr val="C00000"/>
                </a:solidFill>
                <a:latin typeface="Cambria" pitchFamily="18" charset="0"/>
                <a:cs typeface="Times New Roman" pitchFamily="18" charset="0"/>
              </a:rPr>
              <a:t>Some Take-Home Points</a:t>
            </a:r>
          </a:p>
        </p:txBody>
      </p:sp>
      <p:sp>
        <p:nvSpPr>
          <p:cNvPr id="6" name="Rectangle 3"/>
          <p:cNvSpPr txBox="1">
            <a:spLocks noChangeArrowheads="1"/>
          </p:cNvSpPr>
          <p:nvPr/>
        </p:nvSpPr>
        <p:spPr>
          <a:xfrm>
            <a:off x="609600" y="2057399"/>
            <a:ext cx="8229600" cy="4191001"/>
          </a:xfrm>
          <a:prstGeom prst="rect">
            <a:avLst/>
          </a:prstGeom>
        </p:spPr>
        <p:txBody>
          <a:bodyPr vert="horz" lIns="91440" tIns="45720" rIns="91440" bIns="45720" rtlCol="0">
            <a:normAutofit/>
          </a:bodyPr>
          <a:lstStyle/>
          <a:p>
            <a:r>
              <a:rPr lang="en-US" sz="2800" b="1" dirty="0" smtClean="0">
                <a:solidFill>
                  <a:srgbClr val="C00000"/>
                </a:solidFill>
                <a:latin typeface="Cambria" pitchFamily="18" charset="0"/>
              </a:rPr>
              <a:t> </a:t>
            </a:r>
            <a:endParaRPr kumimoji="0" lang="en-US" sz="2800" b="0" i="0" u="none" strike="noStrike" kern="1200" cap="none" spc="0" normalizeH="0" baseline="0" noProof="0" dirty="0" smtClean="0">
              <a:ln>
                <a:noFill/>
              </a:ln>
              <a:solidFill>
                <a:schemeClr val="tx1"/>
              </a:solidFill>
              <a:effectLst/>
              <a:uLnTx/>
              <a:uFillTx/>
              <a:latin typeface="Cambria" pitchFamily="18" charset="0"/>
              <a:ea typeface="+mn-ea"/>
              <a:cs typeface="Times New Roman"/>
            </a:endParaRPr>
          </a:p>
        </p:txBody>
      </p:sp>
      <p:sp>
        <p:nvSpPr>
          <p:cNvPr id="4" name="Rectangle 3"/>
          <p:cNvSpPr txBox="1">
            <a:spLocks noChangeArrowheads="1"/>
          </p:cNvSpPr>
          <p:nvPr/>
        </p:nvSpPr>
        <p:spPr>
          <a:xfrm>
            <a:off x="457200" y="1371600"/>
            <a:ext cx="8229600" cy="4754563"/>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defRPr/>
            </a:pPr>
            <a:endParaRPr lang="en-US" sz="2800" b="1" dirty="0" smtClean="0">
              <a:latin typeface="Cambria" pitchFamily="18" charset="0"/>
              <a:cs typeface="Times New Roman" pitchFamily="18" charset="0"/>
            </a:endParaRPr>
          </a:p>
          <a:p>
            <a:pPr lvl="0" algn="ctr">
              <a:spcBef>
                <a:spcPct val="20000"/>
              </a:spcBef>
              <a:defRPr/>
            </a:pPr>
            <a:r>
              <a:rPr lang="en-US" sz="2800" b="1" dirty="0" smtClean="0">
                <a:latin typeface="Cambria" pitchFamily="18" charset="0"/>
                <a:cs typeface="Times New Roman" pitchFamily="18" charset="0"/>
              </a:rPr>
              <a:t>Immediate treatment goal is not </a:t>
            </a:r>
          </a:p>
          <a:p>
            <a:pPr lvl="0" algn="ctr">
              <a:spcBef>
                <a:spcPct val="20000"/>
              </a:spcBef>
              <a:defRPr/>
            </a:pPr>
            <a:r>
              <a:rPr lang="en-US" sz="2800" b="1" dirty="0" smtClean="0">
                <a:solidFill>
                  <a:srgbClr val="C00000"/>
                </a:solidFill>
                <a:latin typeface="Cambria" pitchFamily="18" charset="0"/>
                <a:cs typeface="Times New Roman" pitchFamily="18" charset="0"/>
              </a:rPr>
              <a:t>elimination</a:t>
            </a:r>
            <a:r>
              <a:rPr lang="en-US" sz="2800" b="1" dirty="0" smtClean="0">
                <a:latin typeface="Cambria" pitchFamily="18" charset="0"/>
                <a:cs typeface="Times New Roman" pitchFamily="18" charset="0"/>
              </a:rPr>
              <a:t> of stereotypy</a:t>
            </a:r>
          </a:p>
          <a:p>
            <a:pPr lvl="0" algn="ctr">
              <a:spcBef>
                <a:spcPct val="20000"/>
              </a:spcBef>
              <a:defRPr/>
            </a:pPr>
            <a:endParaRPr lang="en-US" sz="2800" b="1" dirty="0" smtClean="0">
              <a:latin typeface="Cambria" pitchFamily="18" charset="0"/>
              <a:cs typeface="Times New Roman" pitchFamily="18" charset="0"/>
            </a:endParaRPr>
          </a:p>
          <a:p>
            <a:pPr lvl="0" algn="ctr">
              <a:spcBef>
                <a:spcPct val="20000"/>
              </a:spcBef>
              <a:defRPr/>
            </a:pPr>
            <a:r>
              <a:rPr lang="en-US" sz="2800" b="1" dirty="0" smtClean="0">
                <a:latin typeface="Cambria" pitchFamily="18" charset="0"/>
                <a:cs typeface="Times New Roman" pitchFamily="18" charset="0"/>
              </a:rPr>
              <a:t>More appropriate goal is having it occur in </a:t>
            </a:r>
            <a:r>
              <a:rPr lang="en-US" sz="2800" b="1" dirty="0" smtClean="0">
                <a:solidFill>
                  <a:srgbClr val="C00000"/>
                </a:solidFill>
                <a:latin typeface="Cambria" pitchFamily="18" charset="0"/>
                <a:cs typeface="Times New Roman" pitchFamily="18" charset="0"/>
              </a:rPr>
              <a:t>acceptable places </a:t>
            </a:r>
            <a:r>
              <a:rPr lang="en-US" sz="2800" b="1" dirty="0" smtClean="0">
                <a:latin typeface="Cambria" pitchFamily="18" charset="0"/>
                <a:cs typeface="Times New Roman" pitchFamily="18" charset="0"/>
              </a:rPr>
              <a:t>and at </a:t>
            </a:r>
            <a:r>
              <a:rPr lang="en-US" sz="2800" b="1" dirty="0" smtClean="0">
                <a:solidFill>
                  <a:srgbClr val="C00000"/>
                </a:solidFill>
                <a:latin typeface="Cambria" pitchFamily="18" charset="0"/>
                <a:cs typeface="Times New Roman" pitchFamily="18" charset="0"/>
              </a:rPr>
              <a:t>acceptable times</a:t>
            </a:r>
          </a:p>
          <a:p>
            <a:pPr marL="342900" lvl="0" indent="-342900">
              <a:spcBef>
                <a:spcPct val="20000"/>
              </a:spcBef>
              <a:buFont typeface="Arial" pitchFamily="34" charset="0"/>
              <a:buChar char="•"/>
              <a:defRPr/>
            </a:pPr>
            <a:endParaRPr lang="en-US" sz="2800" b="1" dirty="0" smtClean="0">
              <a:latin typeface="Cambria" pitchFamily="18" charset="0"/>
              <a:cs typeface="Times New Roman" pitchFamily="18" charset="0"/>
            </a:endParaRPr>
          </a:p>
          <a:p>
            <a:pPr marL="342900" marR="0" lvl="0" indent="-342900" algn="ctr" defTabSz="914400" rtl="0" eaLnBrk="1" fontAlgn="auto" latinLnBrk="0" hangingPunct="1">
              <a:lnSpc>
                <a:spcPct val="100000"/>
              </a:lnSpc>
              <a:spcBef>
                <a:spcPct val="20000"/>
              </a:spcBef>
              <a:spcAft>
                <a:spcPts val="0"/>
              </a:spcAft>
              <a:buClrTx/>
              <a:buSzTx/>
              <a:tabLst/>
              <a:defRPr/>
            </a:pPr>
            <a:r>
              <a:rPr kumimoji="0" lang="en-US" sz="2800" b="0" i="0" u="none" strike="noStrike" kern="1200" cap="none" spc="0" normalizeH="0" baseline="0" noProof="0" dirty="0" smtClean="0">
                <a:ln>
                  <a:noFill/>
                </a:ln>
                <a:solidFill>
                  <a:schemeClr val="tx1"/>
                </a:solidFill>
                <a:effectLst/>
                <a:uLnTx/>
                <a:uFillTx/>
                <a:latin typeface="Cambria" pitchFamily="18" charset="0"/>
                <a:ea typeface="+mn-ea"/>
                <a:cs typeface="Times New Roman"/>
              </a:rPr>
              <a:t>	</a:t>
            </a:r>
            <a:r>
              <a:rPr lang="en-US" sz="2800" b="1" dirty="0" smtClean="0">
                <a:latin typeface="Cambria" pitchFamily="18" charset="0"/>
                <a:cs typeface="Times New Roman"/>
              </a:rPr>
              <a:t> </a:t>
            </a:r>
            <a:endParaRPr kumimoji="0" lang="en-US" sz="2800" b="1" i="0" u="none" strike="noStrike" kern="1200" cap="none" spc="0" normalizeH="0" baseline="0" noProof="0" dirty="0" smtClean="0">
              <a:ln>
                <a:noFill/>
              </a:ln>
              <a:solidFill>
                <a:schemeClr val="tx1"/>
              </a:solidFill>
              <a:effectLst/>
              <a:uLnTx/>
              <a:uFillTx/>
              <a:latin typeface="Cambria" pitchFamily="18" charset="0"/>
              <a:ea typeface="+mn-ea"/>
              <a:cs typeface="Times New Roman"/>
            </a:endParaRPr>
          </a:p>
          <a:p>
            <a:pPr marR="0" lvl="0" algn="ctr" defTabSz="914400" rtl="0" eaLnBrk="1" fontAlgn="auto" latinLnBrk="0" hangingPunct="1">
              <a:lnSpc>
                <a:spcPct val="100000"/>
              </a:lnSpc>
              <a:spcBef>
                <a:spcPct val="20000"/>
              </a:spcBef>
              <a:spcAft>
                <a:spcPts val="0"/>
              </a:spcAft>
              <a:buClrTx/>
              <a:buSzTx/>
              <a:tabLst/>
              <a:defRPr/>
            </a:pPr>
            <a:endParaRPr kumimoji="0" lang="en-US" sz="2800" b="1" i="0" u="none" strike="noStrike" kern="1200" cap="none" spc="0" normalizeH="0" baseline="0" noProof="0" dirty="0" smtClean="0">
              <a:ln>
                <a:noFill/>
              </a:ln>
              <a:solidFill>
                <a:schemeClr val="tx1"/>
              </a:solidFill>
              <a:effectLst/>
              <a:uLnTx/>
              <a:uFillTx/>
              <a:latin typeface="Cambria" pitchFamily="18" charset="0"/>
              <a:ea typeface="+mn-ea"/>
              <a:cs typeface="Times New Roman" pitchFamily="18" charset="0"/>
            </a:endParaRPr>
          </a:p>
        </p:txBody>
      </p:sp>
    </p:spTree>
    <p:extLst>
      <p:ext uri="{BB962C8B-B14F-4D97-AF65-F5344CB8AC3E}">
        <p14:creationId xmlns:p14="http://schemas.microsoft.com/office/powerpoint/2010/main" val="3682231614"/>
      </p:ext>
    </p:extLst>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2400" y="144379"/>
            <a:ext cx="8839200" cy="615553"/>
          </a:xfrm>
          <a:prstGeom prst="rect">
            <a:avLst/>
          </a:prstGeom>
        </p:spPr>
        <p:txBody>
          <a:bodyPr wrap="square">
            <a:spAutoFit/>
          </a:bodyPr>
          <a:lstStyle/>
          <a:p>
            <a:pPr algn="ctr"/>
            <a:r>
              <a:rPr lang="en-US" sz="3400" b="1" dirty="0" smtClean="0">
                <a:solidFill>
                  <a:srgbClr val="C00000"/>
                </a:solidFill>
                <a:latin typeface="Cambria" pitchFamily="18" charset="0"/>
                <a:cs typeface="Times New Roman" pitchFamily="18" charset="0"/>
              </a:rPr>
              <a:t>Some Take-Home Points</a:t>
            </a:r>
          </a:p>
        </p:txBody>
      </p:sp>
      <p:sp>
        <p:nvSpPr>
          <p:cNvPr id="6" name="Rectangle 3"/>
          <p:cNvSpPr txBox="1">
            <a:spLocks noChangeArrowheads="1"/>
          </p:cNvSpPr>
          <p:nvPr/>
        </p:nvSpPr>
        <p:spPr>
          <a:xfrm>
            <a:off x="609600" y="2057399"/>
            <a:ext cx="8229600" cy="4191001"/>
          </a:xfrm>
          <a:prstGeom prst="rect">
            <a:avLst/>
          </a:prstGeom>
        </p:spPr>
        <p:txBody>
          <a:bodyPr vert="horz" lIns="91440" tIns="45720" rIns="91440" bIns="45720" rtlCol="0">
            <a:normAutofit/>
          </a:bodyPr>
          <a:lstStyle/>
          <a:p>
            <a:r>
              <a:rPr lang="en-US" sz="2800" b="1" dirty="0" smtClean="0">
                <a:solidFill>
                  <a:srgbClr val="C00000"/>
                </a:solidFill>
                <a:latin typeface="Cambria" pitchFamily="18" charset="0"/>
              </a:rPr>
              <a:t> </a:t>
            </a:r>
            <a:endParaRPr kumimoji="0" lang="en-US" sz="2800" b="0" i="0" u="none" strike="noStrike" kern="1200" cap="none" spc="0" normalizeH="0" baseline="0" noProof="0" dirty="0" smtClean="0">
              <a:ln>
                <a:noFill/>
              </a:ln>
              <a:solidFill>
                <a:schemeClr val="tx1"/>
              </a:solidFill>
              <a:effectLst/>
              <a:uLnTx/>
              <a:uFillTx/>
              <a:latin typeface="Cambria" pitchFamily="18" charset="0"/>
              <a:ea typeface="+mn-ea"/>
              <a:cs typeface="Times New Roman"/>
            </a:endParaRPr>
          </a:p>
        </p:txBody>
      </p:sp>
      <p:sp>
        <p:nvSpPr>
          <p:cNvPr id="4" name="Rectangle 3"/>
          <p:cNvSpPr txBox="1">
            <a:spLocks noChangeArrowheads="1"/>
          </p:cNvSpPr>
          <p:nvPr/>
        </p:nvSpPr>
        <p:spPr>
          <a:xfrm>
            <a:off x="457200" y="838200"/>
            <a:ext cx="8229600" cy="5287963"/>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defRPr/>
            </a:pPr>
            <a:endParaRPr lang="en-US" sz="2800" b="1" dirty="0" smtClean="0">
              <a:latin typeface="Cambria" pitchFamily="18" charset="0"/>
              <a:cs typeface="Times New Roman" pitchFamily="18" charset="0"/>
            </a:endParaRPr>
          </a:p>
          <a:p>
            <a:pPr lvl="0">
              <a:spcBef>
                <a:spcPct val="20000"/>
              </a:spcBef>
              <a:buFont typeface="Arial" pitchFamily="34" charset="0"/>
              <a:buChar char="•"/>
              <a:defRPr/>
            </a:pPr>
            <a:endParaRPr lang="en-US" sz="2800" b="1" dirty="0" smtClean="0">
              <a:latin typeface="Cambria" pitchFamily="18" charset="0"/>
              <a:cs typeface="Times New Roman" pitchFamily="18" charset="0"/>
            </a:endParaRPr>
          </a:p>
          <a:p>
            <a:pPr marR="0" lvl="0" algn="ctr" defTabSz="914400" rtl="0" eaLnBrk="1" fontAlgn="auto" latinLnBrk="0" hangingPunct="1">
              <a:lnSpc>
                <a:spcPct val="100000"/>
              </a:lnSpc>
              <a:spcBef>
                <a:spcPct val="20000"/>
              </a:spcBef>
              <a:spcAft>
                <a:spcPts val="0"/>
              </a:spcAft>
              <a:buClrTx/>
              <a:buSzTx/>
              <a:tabLst/>
              <a:defRPr/>
            </a:pPr>
            <a:r>
              <a:rPr kumimoji="0" lang="en-US" sz="3200" b="1" i="0" u="none" strike="noStrike" kern="1200" cap="none" spc="0" normalizeH="0" baseline="0" noProof="0" dirty="0" smtClean="0">
                <a:ln>
                  <a:noFill/>
                </a:ln>
                <a:solidFill>
                  <a:schemeClr val="tx1"/>
                </a:solidFill>
                <a:effectLst/>
                <a:uLnTx/>
                <a:uFillTx/>
                <a:latin typeface="Cambria" pitchFamily="18" charset="0"/>
                <a:cs typeface="Times New Roman"/>
              </a:rPr>
              <a:t>By allowing</a:t>
            </a:r>
            <a:r>
              <a:rPr kumimoji="0" lang="en-US" sz="3200" b="1" i="0" u="none" strike="noStrike" kern="1200" cap="none" spc="0" normalizeH="0" noProof="0" dirty="0" smtClean="0">
                <a:ln>
                  <a:noFill/>
                </a:ln>
                <a:solidFill>
                  <a:schemeClr val="tx1"/>
                </a:solidFill>
                <a:effectLst/>
                <a:uLnTx/>
                <a:uFillTx/>
                <a:latin typeface="Cambria" pitchFamily="18" charset="0"/>
                <a:cs typeface="Times New Roman"/>
              </a:rPr>
              <a:t> </a:t>
            </a:r>
            <a:r>
              <a:rPr lang="en-US" sz="3200" b="1" dirty="0" smtClean="0">
                <a:latin typeface="Cambria" pitchFamily="18" charset="0"/>
                <a:cs typeface="Times New Roman"/>
              </a:rPr>
              <a:t>stereotypy</a:t>
            </a:r>
            <a:endParaRPr lang="en-US" sz="3200" b="1" dirty="0">
              <a:latin typeface="Cambria" pitchFamily="18" charset="0"/>
              <a:cs typeface="Times New Roman"/>
            </a:endParaRPr>
          </a:p>
          <a:p>
            <a:pPr marR="0" lvl="0" algn="ctr" defTabSz="914400" rtl="0" eaLnBrk="1" fontAlgn="auto" latinLnBrk="0" hangingPunct="1">
              <a:lnSpc>
                <a:spcPct val="100000"/>
              </a:lnSpc>
              <a:spcBef>
                <a:spcPct val="20000"/>
              </a:spcBef>
              <a:spcAft>
                <a:spcPts val="0"/>
              </a:spcAft>
              <a:buClrTx/>
              <a:buSzTx/>
              <a:tabLst/>
              <a:defRPr/>
            </a:pPr>
            <a:r>
              <a:rPr kumimoji="0" lang="en-US" sz="3200" b="1" i="0" u="none" strike="noStrike" kern="1200" cap="none" spc="0" normalizeH="0" noProof="0" dirty="0" smtClean="0">
                <a:ln>
                  <a:noFill/>
                </a:ln>
                <a:solidFill>
                  <a:schemeClr val="tx1"/>
                </a:solidFill>
                <a:effectLst/>
                <a:uLnTx/>
                <a:uFillTx/>
                <a:latin typeface="Cambria" pitchFamily="18" charset="0"/>
                <a:cs typeface="Times New Roman"/>
              </a:rPr>
              <a:t>to occur sometime,</a:t>
            </a:r>
          </a:p>
          <a:p>
            <a:pPr marR="0" lvl="0" algn="ctr" defTabSz="914400" rtl="0" eaLnBrk="1" fontAlgn="auto" latinLnBrk="0" hangingPunct="1">
              <a:lnSpc>
                <a:spcPct val="100000"/>
              </a:lnSpc>
              <a:spcBef>
                <a:spcPct val="20000"/>
              </a:spcBef>
              <a:spcAft>
                <a:spcPts val="0"/>
              </a:spcAft>
              <a:buClrTx/>
              <a:buSzTx/>
              <a:tabLst/>
              <a:defRPr/>
            </a:pPr>
            <a:r>
              <a:rPr kumimoji="0" lang="en-US" sz="3200" b="1" i="0" u="none" strike="noStrike" kern="1200" cap="none" spc="0" normalizeH="0" noProof="0" dirty="0" smtClean="0">
                <a:ln>
                  <a:noFill/>
                </a:ln>
                <a:solidFill>
                  <a:schemeClr val="tx1"/>
                </a:solidFill>
                <a:effectLst/>
                <a:uLnTx/>
                <a:uFillTx/>
                <a:latin typeface="Cambria" pitchFamily="18" charset="0"/>
                <a:cs typeface="Times New Roman"/>
              </a:rPr>
              <a:t>you will be better equipped</a:t>
            </a:r>
          </a:p>
          <a:p>
            <a:pPr marR="0" lvl="0" algn="ctr" defTabSz="914400" rtl="0" eaLnBrk="1" fontAlgn="auto" latinLnBrk="0" hangingPunct="1">
              <a:lnSpc>
                <a:spcPct val="100000"/>
              </a:lnSpc>
              <a:spcBef>
                <a:spcPct val="20000"/>
              </a:spcBef>
              <a:spcAft>
                <a:spcPts val="0"/>
              </a:spcAft>
              <a:buClrTx/>
              <a:buSzTx/>
              <a:tabLst/>
              <a:defRPr/>
            </a:pPr>
            <a:r>
              <a:rPr kumimoji="0" lang="en-US" sz="3200" b="1" i="0" u="none" strike="noStrike" kern="1200" cap="none" spc="0" normalizeH="0" noProof="0" dirty="0" smtClean="0">
                <a:ln>
                  <a:noFill/>
                </a:ln>
                <a:solidFill>
                  <a:schemeClr val="tx1"/>
                </a:solidFill>
                <a:effectLst/>
                <a:uLnTx/>
                <a:uFillTx/>
                <a:latin typeface="Cambria" pitchFamily="18" charset="0"/>
                <a:cs typeface="Times New Roman"/>
              </a:rPr>
              <a:t>to manage it at other times</a:t>
            </a:r>
            <a:endParaRPr kumimoji="0" lang="en-US" sz="3200" b="1" i="0" u="none" strike="noStrike" kern="1200" cap="none" spc="0" normalizeH="0" baseline="0" noProof="0" dirty="0" smtClean="0">
              <a:ln>
                <a:noFill/>
              </a:ln>
              <a:solidFill>
                <a:schemeClr val="tx1"/>
              </a:solidFill>
              <a:effectLst/>
              <a:uLnTx/>
              <a:uFillTx/>
              <a:latin typeface="Cambria" pitchFamily="18" charset="0"/>
              <a:cs typeface="Times New Roman"/>
            </a:endParaRPr>
          </a:p>
          <a:p>
            <a:pPr marR="0" lvl="0" algn="ctr" defTabSz="914400" rtl="0" eaLnBrk="1" fontAlgn="auto" latinLnBrk="0" hangingPunct="1">
              <a:lnSpc>
                <a:spcPct val="100000"/>
              </a:lnSpc>
              <a:spcBef>
                <a:spcPct val="20000"/>
              </a:spcBef>
              <a:spcAft>
                <a:spcPts val="0"/>
              </a:spcAft>
              <a:buClrTx/>
              <a:buSzTx/>
              <a:tabLst/>
              <a:defRPr/>
            </a:pPr>
            <a:endParaRPr kumimoji="0" lang="en-US" sz="2800" b="1" i="0" u="none" strike="noStrike" kern="1200" cap="none" spc="0" normalizeH="0" baseline="0" noProof="0" dirty="0" smtClean="0">
              <a:ln>
                <a:noFill/>
              </a:ln>
              <a:solidFill>
                <a:schemeClr val="tx1"/>
              </a:solidFill>
              <a:effectLst/>
              <a:uLnTx/>
              <a:uFillTx/>
              <a:latin typeface="Cambria" pitchFamily="18" charset="0"/>
              <a:ea typeface="+mn-ea"/>
              <a:cs typeface="Times New Roman" pitchFamily="18" charset="0"/>
            </a:endParaRPr>
          </a:p>
        </p:txBody>
      </p:sp>
    </p:spTree>
    <p:extLst>
      <p:ext uri="{BB962C8B-B14F-4D97-AF65-F5344CB8AC3E}">
        <p14:creationId xmlns:p14="http://schemas.microsoft.com/office/powerpoint/2010/main" val="50878534"/>
      </p:ext>
    </p:extLst>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2400" y="144379"/>
            <a:ext cx="8839200" cy="615553"/>
          </a:xfrm>
          <a:prstGeom prst="rect">
            <a:avLst/>
          </a:prstGeom>
        </p:spPr>
        <p:txBody>
          <a:bodyPr wrap="square">
            <a:spAutoFit/>
          </a:bodyPr>
          <a:lstStyle/>
          <a:p>
            <a:pPr algn="ctr"/>
            <a:r>
              <a:rPr lang="en-US" sz="3400" b="1" dirty="0" smtClean="0">
                <a:solidFill>
                  <a:srgbClr val="C00000"/>
                </a:solidFill>
                <a:latin typeface="Cambria" pitchFamily="18" charset="0"/>
                <a:cs typeface="Times New Roman" pitchFamily="18" charset="0"/>
              </a:rPr>
              <a:t>Some Take-Home Points</a:t>
            </a:r>
          </a:p>
        </p:txBody>
      </p:sp>
      <p:sp>
        <p:nvSpPr>
          <p:cNvPr id="6" name="Rectangle 3"/>
          <p:cNvSpPr txBox="1">
            <a:spLocks noChangeArrowheads="1"/>
          </p:cNvSpPr>
          <p:nvPr/>
        </p:nvSpPr>
        <p:spPr>
          <a:xfrm>
            <a:off x="609600" y="2057399"/>
            <a:ext cx="8229600" cy="4191001"/>
          </a:xfrm>
          <a:prstGeom prst="rect">
            <a:avLst/>
          </a:prstGeom>
        </p:spPr>
        <p:txBody>
          <a:bodyPr vert="horz" lIns="91440" tIns="45720" rIns="91440" bIns="45720" rtlCol="0">
            <a:normAutofit/>
          </a:bodyPr>
          <a:lstStyle/>
          <a:p>
            <a:r>
              <a:rPr lang="en-US" sz="2800" b="1" dirty="0" smtClean="0">
                <a:solidFill>
                  <a:srgbClr val="C00000"/>
                </a:solidFill>
                <a:latin typeface="Cambria" pitchFamily="18" charset="0"/>
              </a:rPr>
              <a:t> </a:t>
            </a:r>
            <a:endParaRPr kumimoji="0" lang="en-US" sz="2800" b="0" i="0" u="none" strike="noStrike" kern="1200" cap="none" spc="0" normalizeH="0" baseline="0" noProof="0" dirty="0" smtClean="0">
              <a:ln>
                <a:noFill/>
              </a:ln>
              <a:solidFill>
                <a:schemeClr val="tx1"/>
              </a:solidFill>
              <a:effectLst/>
              <a:uLnTx/>
              <a:uFillTx/>
              <a:latin typeface="Cambria" pitchFamily="18" charset="0"/>
              <a:ea typeface="+mn-ea"/>
              <a:cs typeface="Times New Roman"/>
            </a:endParaRPr>
          </a:p>
        </p:txBody>
      </p:sp>
      <p:sp>
        <p:nvSpPr>
          <p:cNvPr id="4" name="Rectangle 3"/>
          <p:cNvSpPr txBox="1">
            <a:spLocks noChangeArrowheads="1"/>
          </p:cNvSpPr>
          <p:nvPr/>
        </p:nvSpPr>
        <p:spPr>
          <a:xfrm>
            <a:off x="457200" y="838200"/>
            <a:ext cx="8229600" cy="5287963"/>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b="1" dirty="0" smtClean="0">
              <a:latin typeface="Cambria" pitchFamily="18" charset="0"/>
              <a:cs typeface="Times New Roman" pitchFamily="18" charset="0"/>
            </a:endParaRPr>
          </a:p>
          <a:p>
            <a:pPr marR="0" lvl="0" algn="l" defTabSz="914400" rtl="0" eaLnBrk="1" fontAlgn="auto" latinLnBrk="0" hangingPunct="1">
              <a:lnSpc>
                <a:spcPct val="100000"/>
              </a:lnSpc>
              <a:spcBef>
                <a:spcPct val="20000"/>
              </a:spcBef>
              <a:spcAft>
                <a:spcPts val="0"/>
              </a:spcAft>
              <a:buClrTx/>
              <a:buSzTx/>
              <a:tabLst/>
              <a:defRPr/>
            </a:pPr>
            <a:r>
              <a:rPr lang="en-US" sz="2800" b="1" dirty="0" smtClean="0">
                <a:latin typeface="Cambria" pitchFamily="18" charset="0"/>
                <a:cs typeface="Times New Roman" pitchFamily="18" charset="0"/>
              </a:rPr>
              <a:t>Treatment success probably depends on </a:t>
            </a:r>
          </a:p>
          <a:p>
            <a:pPr marL="342900" lvl="0" indent="-342900">
              <a:spcBef>
                <a:spcPct val="20000"/>
              </a:spcBef>
              <a:buFont typeface="Arial" pitchFamily="34" charset="0"/>
              <a:buChar char="•"/>
              <a:defRPr/>
            </a:pPr>
            <a:endParaRPr lang="en-US" sz="900" b="1" dirty="0" smtClean="0">
              <a:latin typeface="Cambria" pitchFamily="18" charset="0"/>
              <a:cs typeface="Times New Roman" pitchFamily="18" charset="0"/>
            </a:endParaRPr>
          </a:p>
          <a:p>
            <a:pPr lvl="1">
              <a:spcBef>
                <a:spcPct val="20000"/>
              </a:spcBef>
              <a:defRPr/>
            </a:pPr>
            <a:r>
              <a:rPr lang="en-US" sz="2800" b="1" dirty="0" smtClean="0">
                <a:solidFill>
                  <a:srgbClr val="C00000"/>
                </a:solidFill>
                <a:latin typeface="Cambria" pitchFamily="18" charset="0"/>
                <a:cs typeface="Times New Roman" pitchFamily="18" charset="0"/>
              </a:rPr>
              <a:t>using stereotypy as </a:t>
            </a:r>
            <a:r>
              <a:rPr lang="en-US" sz="2800" b="1" u="sng" dirty="0" smtClean="0">
                <a:solidFill>
                  <a:srgbClr val="C00000"/>
                </a:solidFill>
                <a:latin typeface="Cambria" pitchFamily="18" charset="0"/>
                <a:cs typeface="Times New Roman" pitchFamily="18" charset="0"/>
              </a:rPr>
              <a:t>reinforcement</a:t>
            </a:r>
          </a:p>
          <a:p>
            <a:pPr lvl="1" algn="r">
              <a:spcBef>
                <a:spcPct val="20000"/>
              </a:spcBef>
              <a:defRPr/>
            </a:pPr>
            <a:r>
              <a:rPr lang="en-US" sz="2800" b="1" dirty="0" smtClean="0">
                <a:solidFill>
                  <a:srgbClr val="C00000"/>
                </a:solidFill>
                <a:latin typeface="Cambria" pitchFamily="18" charset="0"/>
                <a:cs typeface="Times New Roman" pitchFamily="18" charset="0"/>
              </a:rPr>
              <a:t>to teach </a:t>
            </a:r>
            <a:r>
              <a:rPr lang="en-US" sz="2800" b="1" i="1" dirty="0" smtClean="0">
                <a:solidFill>
                  <a:srgbClr val="C00000"/>
                </a:solidFill>
                <a:latin typeface="Cambria" pitchFamily="18" charset="0"/>
                <a:cs typeface="Times New Roman" pitchFamily="18" charset="0"/>
              </a:rPr>
              <a:t>other ways </a:t>
            </a:r>
            <a:r>
              <a:rPr lang="en-US" sz="2800" b="1" dirty="0" smtClean="0">
                <a:solidFill>
                  <a:srgbClr val="C00000"/>
                </a:solidFill>
                <a:latin typeface="Cambria" pitchFamily="18" charset="0"/>
                <a:cs typeface="Times New Roman" pitchFamily="18" charset="0"/>
              </a:rPr>
              <a:t>to produce sensory reinforcement</a:t>
            </a:r>
            <a:endParaRPr lang="en-US" sz="900" b="1" dirty="0" smtClean="0">
              <a:solidFill>
                <a:srgbClr val="C00000"/>
              </a:solidFill>
              <a:latin typeface="Cambria" pitchFamily="18" charset="0"/>
              <a:cs typeface="Times New Roman" pitchFamily="18" charset="0"/>
            </a:endParaRPr>
          </a:p>
          <a:p>
            <a:pPr lvl="1">
              <a:spcBef>
                <a:spcPct val="20000"/>
              </a:spcBef>
              <a:defRPr/>
            </a:pPr>
            <a:r>
              <a:rPr lang="en-US" sz="900" b="1" dirty="0">
                <a:solidFill>
                  <a:srgbClr val="C00000"/>
                </a:solidFill>
                <a:latin typeface="Cambria" panose="02040503050406030204" pitchFamily="18" charset="0"/>
              </a:rPr>
              <a:t/>
            </a:r>
            <a:br>
              <a:rPr lang="en-US" sz="900" b="1" dirty="0">
                <a:solidFill>
                  <a:srgbClr val="C00000"/>
                </a:solidFill>
                <a:latin typeface="Cambria" panose="02040503050406030204" pitchFamily="18" charset="0"/>
              </a:rPr>
            </a:br>
            <a:r>
              <a:rPr lang="en-US" sz="2800" b="1" dirty="0" smtClean="0">
                <a:latin typeface="Cambria" panose="02040503050406030204" pitchFamily="18" charset="0"/>
              </a:rPr>
              <a:t>and </a:t>
            </a:r>
          </a:p>
          <a:p>
            <a:pPr lvl="1">
              <a:spcBef>
                <a:spcPct val="20000"/>
              </a:spcBef>
              <a:defRPr/>
            </a:pPr>
            <a:endParaRPr lang="en-US" sz="2800" b="1" dirty="0">
              <a:solidFill>
                <a:srgbClr val="C00000"/>
              </a:solidFill>
              <a:latin typeface="Cambria" panose="02040503050406030204" pitchFamily="18" charset="0"/>
            </a:endParaRPr>
          </a:p>
          <a:p>
            <a:pPr lvl="1">
              <a:spcBef>
                <a:spcPct val="20000"/>
              </a:spcBef>
              <a:defRPr/>
            </a:pPr>
            <a:r>
              <a:rPr lang="en-US" sz="2800" b="1" dirty="0" smtClean="0">
                <a:solidFill>
                  <a:srgbClr val="C00000"/>
                </a:solidFill>
                <a:latin typeface="Cambria" panose="02040503050406030204" pitchFamily="18" charset="0"/>
              </a:rPr>
              <a:t>teaching clients what </a:t>
            </a:r>
            <a:r>
              <a:rPr lang="en-US" sz="2800" b="1" dirty="0">
                <a:solidFill>
                  <a:srgbClr val="C00000"/>
                </a:solidFill>
                <a:latin typeface="Cambria" panose="02040503050406030204" pitchFamily="18" charset="0"/>
              </a:rPr>
              <a:t>to do when reinforcement is not </a:t>
            </a:r>
            <a:r>
              <a:rPr lang="en-US" sz="2800" b="1" dirty="0" smtClean="0">
                <a:solidFill>
                  <a:srgbClr val="C00000"/>
                </a:solidFill>
                <a:latin typeface="Cambria" panose="02040503050406030204" pitchFamily="18" charset="0"/>
              </a:rPr>
              <a:t>available</a:t>
            </a:r>
            <a:endParaRPr kumimoji="0" lang="en-US" sz="2800" b="1" i="0" u="none" strike="noStrike" kern="1200" cap="none" spc="0" normalizeH="0" baseline="0" noProof="0" dirty="0" smtClean="0">
              <a:ln>
                <a:noFill/>
              </a:ln>
              <a:solidFill>
                <a:srgbClr val="C00000"/>
              </a:solidFill>
              <a:effectLst/>
              <a:uLnTx/>
              <a:uFillTx/>
              <a:latin typeface="Cambria" pitchFamily="18" charset="0"/>
              <a:cs typeface="Times New Roman" pitchFamily="18" charset="0"/>
            </a:endParaRPr>
          </a:p>
        </p:txBody>
      </p:sp>
    </p:spTree>
    <p:extLst>
      <p:ext uri="{BB962C8B-B14F-4D97-AF65-F5344CB8AC3E}">
        <p14:creationId xmlns:p14="http://schemas.microsoft.com/office/powerpoint/2010/main" val="137913616"/>
      </p:ext>
    </p:extLst>
  </p:cSld>
  <p:clrMapOvr>
    <a:masterClrMapping/>
  </p:clrMapOv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457200" y="1295400"/>
            <a:ext cx="8534400" cy="5105400"/>
          </a:xfrm>
          <a:prstGeom prst="rect">
            <a:avLst/>
          </a:prstGeom>
        </p:spPr>
        <p:txBody>
          <a:bodyPr vert="horz" lIns="91440" tIns="45720" rIns="91440" bIns="45720" rtlCol="0">
            <a:normAutofit/>
          </a:bodyPr>
          <a:lstStyle/>
          <a:p>
            <a:pPr marL="1944688">
              <a:spcBef>
                <a:spcPts val="600"/>
              </a:spcBef>
              <a:defRPr/>
            </a:pPr>
            <a:r>
              <a:rPr lang="en-US" sz="2800" b="1" dirty="0" smtClean="0">
                <a:solidFill>
                  <a:schemeClr val="accent3">
                    <a:lumMod val="50000"/>
                  </a:schemeClr>
                </a:solidFill>
                <a:latin typeface="Cambria" pitchFamily="18" charset="0"/>
                <a:cs typeface="Times New Roman" pitchFamily="18" charset="0"/>
              </a:rPr>
              <a:t>Freedom from severe problem behavior </a:t>
            </a:r>
            <a:r>
              <a:rPr lang="en-US" sz="2800" b="1" i="1" dirty="0" smtClean="0">
                <a:solidFill>
                  <a:schemeClr val="accent3">
                    <a:lumMod val="50000"/>
                  </a:schemeClr>
                </a:solidFill>
                <a:latin typeface="Cambria" pitchFamily="18" charset="0"/>
                <a:cs typeface="Times New Roman" pitchFamily="18" charset="0"/>
              </a:rPr>
              <a:t>and</a:t>
            </a:r>
            <a:r>
              <a:rPr lang="en-US" sz="2800" b="1" dirty="0" smtClean="0">
                <a:solidFill>
                  <a:schemeClr val="accent3">
                    <a:lumMod val="50000"/>
                  </a:schemeClr>
                </a:solidFill>
                <a:latin typeface="Cambria" pitchFamily="18" charset="0"/>
                <a:cs typeface="Times New Roman" pitchFamily="18" charset="0"/>
              </a:rPr>
              <a:t> interfering stereotypy is possible and probable with:</a:t>
            </a:r>
          </a:p>
          <a:p>
            <a:pPr>
              <a:spcBef>
                <a:spcPts val="600"/>
              </a:spcBef>
              <a:defRPr/>
            </a:pPr>
            <a:endParaRPr lang="en-US" sz="2800" b="1" dirty="0" smtClean="0">
              <a:solidFill>
                <a:srgbClr val="2505AD"/>
              </a:solidFill>
              <a:latin typeface="Cambria" pitchFamily="18" charset="0"/>
              <a:cs typeface="Times New Roman" pitchFamily="18" charset="0"/>
            </a:endParaRPr>
          </a:p>
          <a:p>
            <a:pPr>
              <a:spcBef>
                <a:spcPts val="600"/>
              </a:spcBef>
              <a:defRPr/>
            </a:pPr>
            <a:r>
              <a:rPr lang="en-US" sz="2600" b="1" dirty="0">
                <a:latin typeface="Cambria" pitchFamily="18" charset="0"/>
                <a:cs typeface="Times New Roman" pitchFamily="18" charset="0"/>
              </a:rPr>
              <a:t>BCBA-led, objective analysis</a:t>
            </a:r>
          </a:p>
          <a:p>
            <a:pPr>
              <a:spcBef>
                <a:spcPts val="600"/>
              </a:spcBef>
              <a:defRPr/>
            </a:pPr>
            <a:endParaRPr lang="en-US" sz="1200" b="1" dirty="0">
              <a:latin typeface="Cambria" pitchFamily="18" charset="0"/>
              <a:cs typeface="Times New Roman" pitchFamily="18" charset="0"/>
            </a:endParaRPr>
          </a:p>
          <a:p>
            <a:pPr>
              <a:spcBef>
                <a:spcPts val="600"/>
              </a:spcBef>
              <a:defRPr/>
            </a:pPr>
            <a:r>
              <a:rPr lang="en-US" sz="2600" b="1" dirty="0">
                <a:latin typeface="Cambria" pitchFamily="18" charset="0"/>
                <a:cs typeface="Times New Roman" pitchFamily="18" charset="0"/>
              </a:rPr>
              <a:t>Skill-based treatments yielding functional reinforcers</a:t>
            </a:r>
          </a:p>
          <a:p>
            <a:pPr>
              <a:spcBef>
                <a:spcPts val="600"/>
              </a:spcBef>
              <a:defRPr/>
            </a:pPr>
            <a:endParaRPr lang="en-US" sz="1200" b="1" dirty="0">
              <a:latin typeface="Cambria" pitchFamily="18" charset="0"/>
              <a:cs typeface="Times New Roman" pitchFamily="18" charset="0"/>
            </a:endParaRPr>
          </a:p>
          <a:p>
            <a:pPr>
              <a:spcBef>
                <a:spcPts val="600"/>
              </a:spcBef>
              <a:defRPr/>
            </a:pPr>
            <a:r>
              <a:rPr lang="en-US" sz="2600" b="1" dirty="0">
                <a:latin typeface="Cambria" pitchFamily="18" charset="0"/>
                <a:cs typeface="Times New Roman" pitchFamily="18" charset="0"/>
              </a:rPr>
              <a:t>Skill-based delay tolerance procedures</a:t>
            </a:r>
            <a:endParaRPr lang="en-US" sz="2800" b="1" dirty="0">
              <a:latin typeface="Cambria" pitchFamily="18" charset="0"/>
              <a:cs typeface="Times New Roman" pitchFamily="18" charset="0"/>
            </a:endParaRPr>
          </a:p>
          <a:p>
            <a:pPr marR="0" lvl="0" algn="l" defTabSz="914400" rtl="0" eaLnBrk="1" fontAlgn="auto" latinLnBrk="0" hangingPunct="1">
              <a:lnSpc>
                <a:spcPct val="100000"/>
              </a:lnSpc>
              <a:spcBef>
                <a:spcPct val="20000"/>
              </a:spcBef>
              <a:spcAft>
                <a:spcPts val="0"/>
              </a:spcAft>
              <a:buClrTx/>
              <a:buSzTx/>
              <a:tabLst/>
              <a:defRPr/>
            </a:pPr>
            <a:endParaRPr lang="en-US" sz="2800" b="1" dirty="0" smtClean="0">
              <a:latin typeface="Cambria" pitchFamily="18" charset="0"/>
              <a:cs typeface="Times New Roman" pitchFamily="18" charset="0"/>
            </a:endParaRPr>
          </a:p>
          <a:p>
            <a:pPr marR="0" lvl="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1" i="0" u="none" strike="noStrike" kern="1200" cap="none" spc="0" normalizeH="0" baseline="0" noProof="0" dirty="0" smtClean="0">
              <a:ln>
                <a:noFill/>
              </a:ln>
              <a:solidFill>
                <a:schemeClr val="tx1"/>
              </a:solidFill>
              <a:effectLst/>
              <a:uLnTx/>
              <a:uFillTx/>
              <a:latin typeface="Cambria" pitchFamily="18" charset="0"/>
              <a:ea typeface="+mn-ea"/>
              <a:cs typeface="Times New Roman" pitchFamily="18" charset="0"/>
            </a:endParaRPr>
          </a:p>
        </p:txBody>
      </p:sp>
      <p:pic>
        <p:nvPicPr>
          <p:cNvPr id="6" name="Picture 3" descr="C:\Users\ghanley\Desktop\file621126331596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1371600"/>
            <a:ext cx="1794053" cy="1191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2614466"/>
      </p:ext>
    </p:extLst>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87938" name="Picture 2" descr="C:\Users\ghanley\Downloads\file84125743299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942"/>
            <a:ext cx="9144000" cy="685611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2"/>
          <p:cNvSpPr txBox="1">
            <a:spLocks noChangeArrowheads="1"/>
          </p:cNvSpPr>
          <p:nvPr/>
        </p:nvSpPr>
        <p:spPr>
          <a:xfrm>
            <a:off x="457200" y="274638"/>
            <a:ext cx="8229600" cy="79216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Cambria" pitchFamily="18" charset="0"/>
                <a:ea typeface="+mj-ea"/>
                <a:cs typeface="+mj-cs"/>
              </a:defRPr>
            </a:lvl1pPr>
          </a:lstStyle>
          <a:p>
            <a:r>
              <a:rPr lang="en-US" sz="3600" smtClean="0">
                <a:cs typeface="Times New Roman" pitchFamily="18" charset="0"/>
              </a:rPr>
              <a:t> </a:t>
            </a:r>
            <a:endParaRPr lang="en-US" sz="3600" dirty="0" smtClean="0">
              <a:cs typeface="Times New Roman" pitchFamily="18" charset="0"/>
            </a:endParaRPr>
          </a:p>
        </p:txBody>
      </p:sp>
      <p:sp>
        <p:nvSpPr>
          <p:cNvPr id="8" name="Rectangle 2"/>
          <p:cNvSpPr txBox="1">
            <a:spLocks noChangeArrowheads="1"/>
          </p:cNvSpPr>
          <p:nvPr/>
        </p:nvSpPr>
        <p:spPr>
          <a:xfrm>
            <a:off x="228600" y="274638"/>
            <a:ext cx="8686800" cy="32305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Cambria" pitchFamily="18" charset="0"/>
                <a:ea typeface="+mj-ea"/>
                <a:cs typeface="+mj-cs"/>
              </a:rPr>
              <a:t>Thank you.</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400" b="1" dirty="0" smtClean="0">
              <a:latin typeface="Cambria" pitchFamily="18"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smtClean="0">
                <a:ln>
                  <a:noFill/>
                </a:ln>
                <a:solidFill>
                  <a:srgbClr val="C00000"/>
                </a:solidFill>
                <a:effectLst/>
                <a:uLnTx/>
                <a:uFillTx/>
                <a:latin typeface="Cambria" pitchFamily="18" charset="0"/>
                <a:ea typeface="+mj-ea"/>
                <a:cs typeface="+mj-cs"/>
              </a:rPr>
              <a:t>Good luck with all that you do for all who you teach and provide care</a:t>
            </a:r>
          </a:p>
        </p:txBody>
      </p:sp>
      <p:sp>
        <p:nvSpPr>
          <p:cNvPr id="9" name="Rectangle 3"/>
          <p:cNvSpPr txBox="1">
            <a:spLocks noChangeArrowheads="1"/>
          </p:cNvSpPr>
          <p:nvPr/>
        </p:nvSpPr>
        <p:spPr>
          <a:xfrm>
            <a:off x="457200" y="3657600"/>
            <a:ext cx="8229600" cy="2743200"/>
          </a:xfrm>
          <a:prstGeom prst="rect">
            <a:avLst/>
          </a:prstGeom>
        </p:spPr>
        <p:txBody>
          <a:bodyPr vert="horz" lIns="91440" tIns="45720" rIns="91440" bIns="45720" rtlCol="0">
            <a:normAutofit fontScale="92500" lnSpcReduction="20000"/>
          </a:bodyPr>
          <a:lstStyle/>
          <a:p>
            <a:pPr marL="342900" marR="0" lvl="0" indent="-342900" algn="ctr" defTabSz="914400" rtl="0" eaLnBrk="1" fontAlgn="auto" latinLnBrk="0" hangingPunct="1">
              <a:lnSpc>
                <a:spcPct val="100000"/>
              </a:lnSpc>
              <a:spcBef>
                <a:spcPct val="20000"/>
              </a:spcBef>
              <a:spcAft>
                <a:spcPts val="0"/>
              </a:spcAft>
              <a:buClrTx/>
              <a:buSzTx/>
              <a:buFontTx/>
              <a:buNone/>
              <a:tabLst/>
              <a:defRPr/>
            </a:pPr>
            <a:r>
              <a:rPr kumimoji="0" lang="en-US" sz="2400" b="0" i="1" u="sng" strike="noStrike" kern="1200" cap="none" spc="0" normalizeH="0" baseline="0" noProof="0" dirty="0" smtClean="0">
                <a:ln>
                  <a:noFill/>
                </a:ln>
                <a:solidFill>
                  <a:schemeClr val="tx1"/>
                </a:solidFill>
                <a:effectLst/>
                <a:uLnTx/>
                <a:uFillTx/>
                <a:latin typeface="Cambria" pitchFamily="18" charset="0"/>
                <a:ea typeface="+mn-ea"/>
                <a:cs typeface="+mn-cs"/>
              </a:rPr>
              <a:t>Contact info.:</a:t>
            </a:r>
          </a:p>
          <a:p>
            <a:pPr marL="342900" marR="0" lvl="0" indent="-342900" algn="ctr" defTabSz="914400" rtl="0" eaLnBrk="1" fontAlgn="auto" latinLnBrk="0" hangingPunct="1">
              <a:lnSpc>
                <a:spcPct val="100000"/>
              </a:lnSpc>
              <a:spcBef>
                <a:spcPct val="20000"/>
              </a:spcBef>
              <a:spcAft>
                <a:spcPts val="0"/>
              </a:spcAft>
              <a:buClrTx/>
              <a:buSzTx/>
              <a:buFontTx/>
              <a:buNone/>
              <a:tabLst/>
              <a:defRPr/>
            </a:pPr>
            <a:r>
              <a:rPr kumimoji="0" lang="en-US" sz="2400" b="0" i="0" u="none" strike="noStrike" kern="1200" cap="none" spc="0" normalizeH="0" baseline="0" noProof="0" dirty="0" smtClean="0">
                <a:ln>
                  <a:noFill/>
                </a:ln>
                <a:solidFill>
                  <a:schemeClr val="tx1"/>
                </a:solidFill>
                <a:effectLst/>
                <a:uLnTx/>
                <a:uFillTx/>
                <a:latin typeface="Cambria" pitchFamily="18" charset="0"/>
                <a:ea typeface="+mn-ea"/>
                <a:cs typeface="+mn-cs"/>
              </a:rPr>
              <a:t>Gregory P. Hanley, Ph.D., BCBA-D</a:t>
            </a:r>
          </a:p>
          <a:p>
            <a:pPr marL="342900" marR="0" lvl="0" indent="-342900" algn="ctr" defTabSz="914400" rtl="0" eaLnBrk="1" fontAlgn="auto" latinLnBrk="0" hangingPunct="1">
              <a:lnSpc>
                <a:spcPct val="100000"/>
              </a:lnSpc>
              <a:spcBef>
                <a:spcPct val="20000"/>
              </a:spcBef>
              <a:spcAft>
                <a:spcPts val="0"/>
              </a:spcAft>
              <a:buClrTx/>
              <a:buSzTx/>
              <a:buFontTx/>
              <a:buNone/>
              <a:tabLst/>
              <a:defRPr/>
            </a:pPr>
            <a:r>
              <a:rPr kumimoji="0" lang="en-US" sz="2400" b="0" i="0" u="none" strike="noStrike" kern="1200" cap="none" spc="0" normalizeH="0" baseline="0" noProof="0" dirty="0" smtClean="0">
                <a:ln>
                  <a:noFill/>
                </a:ln>
                <a:solidFill>
                  <a:schemeClr val="tx1"/>
                </a:solidFill>
                <a:effectLst/>
                <a:uLnTx/>
                <a:uFillTx/>
                <a:latin typeface="Cambria" pitchFamily="18" charset="0"/>
                <a:ea typeface="+mn-ea"/>
                <a:cs typeface="+mn-cs"/>
              </a:rPr>
              <a:t>Psychology Department</a:t>
            </a:r>
          </a:p>
          <a:p>
            <a:pPr marL="342900" marR="0" lvl="0" indent="-342900" algn="ctr" defTabSz="914400" rtl="0" eaLnBrk="1" fontAlgn="auto" latinLnBrk="0" hangingPunct="1">
              <a:lnSpc>
                <a:spcPct val="100000"/>
              </a:lnSpc>
              <a:spcBef>
                <a:spcPct val="20000"/>
              </a:spcBef>
              <a:spcAft>
                <a:spcPts val="0"/>
              </a:spcAft>
              <a:buClrTx/>
              <a:buSzTx/>
              <a:buFontTx/>
              <a:buNone/>
              <a:tabLst/>
              <a:defRPr/>
            </a:pPr>
            <a:r>
              <a:rPr kumimoji="0" lang="en-US" sz="2400" b="0" i="0" u="none" strike="noStrike" kern="1200" cap="none" spc="0" normalizeH="0" baseline="0" noProof="0" dirty="0" smtClean="0">
                <a:ln>
                  <a:noFill/>
                </a:ln>
                <a:solidFill>
                  <a:schemeClr val="tx1"/>
                </a:solidFill>
                <a:effectLst/>
                <a:uLnTx/>
                <a:uFillTx/>
                <a:latin typeface="Cambria" pitchFamily="18" charset="0"/>
                <a:ea typeface="+mn-ea"/>
                <a:cs typeface="+mn-cs"/>
              </a:rPr>
              <a:t>Western New England University</a:t>
            </a:r>
          </a:p>
          <a:p>
            <a:pPr marL="342900" marR="0" lvl="0" indent="-342900" algn="ctr" defTabSz="914400" rtl="0" eaLnBrk="1" fontAlgn="auto" latinLnBrk="0" hangingPunct="1">
              <a:lnSpc>
                <a:spcPct val="100000"/>
              </a:lnSpc>
              <a:spcBef>
                <a:spcPct val="20000"/>
              </a:spcBef>
              <a:spcAft>
                <a:spcPts val="0"/>
              </a:spcAft>
              <a:buClrTx/>
              <a:buSzTx/>
              <a:buFontTx/>
              <a:buNone/>
              <a:tabLst/>
              <a:defRPr/>
            </a:pPr>
            <a:r>
              <a:rPr kumimoji="0" lang="en-US" sz="2400" b="0" i="0" u="none" strike="noStrike" kern="1200" cap="none" spc="0" normalizeH="0" baseline="0" noProof="0" dirty="0" smtClean="0">
                <a:ln>
                  <a:noFill/>
                </a:ln>
                <a:solidFill>
                  <a:schemeClr val="tx1"/>
                </a:solidFill>
                <a:effectLst/>
                <a:uLnTx/>
                <a:uFillTx/>
                <a:latin typeface="Cambria" pitchFamily="18" charset="0"/>
                <a:ea typeface="+mn-ea"/>
                <a:cs typeface="+mn-cs"/>
              </a:rPr>
              <a:t>1215 Wilbraham Road</a:t>
            </a:r>
          </a:p>
          <a:p>
            <a:pPr marL="342900" marR="0" lvl="0" indent="-342900" algn="ctr" defTabSz="914400" rtl="0" eaLnBrk="1" fontAlgn="auto" latinLnBrk="0" hangingPunct="1">
              <a:lnSpc>
                <a:spcPct val="100000"/>
              </a:lnSpc>
              <a:spcBef>
                <a:spcPct val="20000"/>
              </a:spcBef>
              <a:spcAft>
                <a:spcPts val="0"/>
              </a:spcAft>
              <a:buClrTx/>
              <a:buSzTx/>
              <a:buFontTx/>
              <a:buNone/>
              <a:tabLst/>
              <a:defRPr/>
            </a:pPr>
            <a:r>
              <a:rPr kumimoji="0" lang="en-US" sz="2400" b="0" i="0" u="none" strike="noStrike" kern="1200" cap="none" spc="0" normalizeH="0" baseline="0" noProof="0" dirty="0" smtClean="0">
                <a:ln>
                  <a:noFill/>
                </a:ln>
                <a:solidFill>
                  <a:schemeClr val="tx1"/>
                </a:solidFill>
                <a:effectLst/>
                <a:uLnTx/>
                <a:uFillTx/>
                <a:latin typeface="Cambria" pitchFamily="18" charset="0"/>
                <a:ea typeface="+mn-ea"/>
                <a:cs typeface="+mn-cs"/>
              </a:rPr>
              <a:t>Springfield, Massachusetts 01119</a:t>
            </a:r>
          </a:p>
          <a:p>
            <a:pPr marL="342900" marR="0" lvl="0" indent="-342900" algn="ctr" defTabSz="914400" rtl="0" eaLnBrk="1" fontAlgn="auto" latinLnBrk="0" hangingPunct="1">
              <a:lnSpc>
                <a:spcPct val="100000"/>
              </a:lnSpc>
              <a:spcBef>
                <a:spcPct val="20000"/>
              </a:spcBef>
              <a:spcAft>
                <a:spcPts val="0"/>
              </a:spcAft>
              <a:buClrTx/>
              <a:buSzTx/>
              <a:buFontTx/>
              <a:buNone/>
              <a:tabLst/>
              <a:defRPr/>
            </a:pPr>
            <a:r>
              <a:rPr kumimoji="0" lang="en-US" sz="2400" b="0" i="0" u="none" strike="noStrike" kern="1200" cap="none" spc="0" normalizeH="0" baseline="0" noProof="0" dirty="0" smtClean="0">
                <a:ln>
                  <a:noFill/>
                </a:ln>
                <a:solidFill>
                  <a:schemeClr val="tx1"/>
                </a:solidFill>
                <a:effectLst/>
                <a:uLnTx/>
                <a:uFillTx/>
                <a:latin typeface="Cambria" pitchFamily="18" charset="0"/>
                <a:ea typeface="+mn-ea"/>
                <a:cs typeface="+mn-cs"/>
                <a:hlinkClick r:id="rId4"/>
              </a:rPr>
              <a:t>ghanley@wne.edu</a:t>
            </a:r>
            <a:endParaRPr kumimoji="0" lang="en-US" sz="2400" b="0" i="0" u="none" strike="noStrike" kern="1200" cap="none" spc="0" normalizeH="0" baseline="0" noProof="0" dirty="0" smtClean="0">
              <a:ln>
                <a:noFill/>
              </a:ln>
              <a:solidFill>
                <a:schemeClr val="tx1"/>
              </a:solidFill>
              <a:effectLst/>
              <a:uLnTx/>
              <a:uFillTx/>
              <a:latin typeface="Cambria" pitchFamily="18" charset="0"/>
              <a:ea typeface="+mn-ea"/>
              <a:cs typeface="+mn-cs"/>
            </a:endParaRPr>
          </a:p>
          <a:p>
            <a:pPr marL="342900" marR="0" lvl="0" indent="-342900" algn="ctr" defTabSz="914400" rtl="0" eaLnBrk="1" fontAlgn="auto" latinLnBrk="0" hangingPunct="1">
              <a:lnSpc>
                <a:spcPct val="100000"/>
              </a:lnSpc>
              <a:spcBef>
                <a:spcPct val="20000"/>
              </a:spcBef>
              <a:spcAft>
                <a:spcPts val="0"/>
              </a:spcAft>
              <a:buClrTx/>
              <a:buSzTx/>
              <a:buFontTx/>
              <a:buNone/>
              <a:tabLst/>
              <a:defRPr/>
            </a:pPr>
            <a:r>
              <a:rPr kumimoji="0" lang="en-US" sz="2400" b="0" i="0" u="none" strike="noStrike" kern="1200" cap="none" spc="0" normalizeH="0" baseline="0" noProof="0" dirty="0" smtClean="0">
                <a:ln>
                  <a:noFill/>
                </a:ln>
                <a:solidFill>
                  <a:schemeClr val="tx1"/>
                </a:solidFill>
                <a:effectLst/>
                <a:uLnTx/>
                <a:uFillTx/>
                <a:latin typeface="Cambria" pitchFamily="18" charset="0"/>
                <a:ea typeface="+mn-ea"/>
                <a:cs typeface="+mn-cs"/>
              </a:rPr>
              <a:t> </a:t>
            </a:r>
          </a:p>
          <a:p>
            <a:pPr marL="342900" marR="0" lvl="0" indent="-342900" algn="ctr" defTabSz="914400" rtl="0" eaLnBrk="1" fontAlgn="auto" latinLnBrk="0" hangingPunct="1">
              <a:lnSpc>
                <a:spcPct val="100000"/>
              </a:lnSpc>
              <a:spcBef>
                <a:spcPct val="20000"/>
              </a:spcBef>
              <a:spcAft>
                <a:spcPts val="0"/>
              </a:spcAft>
              <a:buClrTx/>
              <a:buSzTx/>
              <a:buFontTx/>
              <a:buNone/>
              <a:tabLst/>
              <a:defRPr/>
            </a:pPr>
            <a:endParaRPr kumimoji="0" lang="en-US" sz="2600" b="0" i="0" u="none" strike="noStrike" kern="1200" cap="none" spc="0" normalizeH="0" baseline="0" noProof="0" dirty="0" smtClean="0">
              <a:ln>
                <a:noFill/>
              </a:ln>
              <a:solidFill>
                <a:schemeClr val="tx1"/>
              </a:solidFill>
              <a:effectLst/>
              <a:uLnTx/>
              <a:uFillTx/>
              <a:latin typeface="Cambria" pitchFamily="18" charset="0"/>
              <a:ea typeface="+mn-ea"/>
              <a:cs typeface="+mn-cs"/>
            </a:endParaRPr>
          </a:p>
        </p:txBody>
      </p:sp>
    </p:spTree>
    <p:extLst>
      <p:ext uri="{BB962C8B-B14F-4D97-AF65-F5344CB8AC3E}">
        <p14:creationId xmlns:p14="http://schemas.microsoft.com/office/powerpoint/2010/main" val="385406471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ox(in)">
                                      <p:cBhvr>
                                        <p:cTn id="7" dur="500"/>
                                        <p:tgtEl>
                                          <p:spTgt spid="9">
                                            <p:txEl>
                                              <p:pRg st="0" end="0"/>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9">
                                            <p:txEl>
                                              <p:pRg st="1" end="1"/>
                                            </p:txEl>
                                          </p:spTgt>
                                        </p:tgtEl>
                                        <p:attrNameLst>
                                          <p:attrName>style.visibility</p:attrName>
                                        </p:attrNameLst>
                                      </p:cBhvr>
                                      <p:to>
                                        <p:strVal val="visible"/>
                                      </p:to>
                                    </p:set>
                                    <p:animEffect transition="in" filter="box(in)">
                                      <p:cBhvr>
                                        <p:cTn id="10" dur="500"/>
                                        <p:tgtEl>
                                          <p:spTgt spid="9">
                                            <p:txEl>
                                              <p:pRg st="1" end="1"/>
                                            </p:txEl>
                                          </p:spTgt>
                                        </p:tgtEl>
                                      </p:cBhvr>
                                    </p:animEffect>
                                  </p:childTnLst>
                                </p:cTn>
                              </p:par>
                              <p:par>
                                <p:cTn id="11" presetID="4" presetClass="entr" presetSubtype="16" fill="hold" nodeType="with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animEffect transition="in" filter="box(in)">
                                      <p:cBhvr>
                                        <p:cTn id="13" dur="500"/>
                                        <p:tgtEl>
                                          <p:spTgt spid="9">
                                            <p:txEl>
                                              <p:pRg st="2" end="2"/>
                                            </p:txEl>
                                          </p:spTgt>
                                        </p:tgtEl>
                                      </p:cBhvr>
                                    </p:animEffect>
                                  </p:childTnLst>
                                </p:cTn>
                              </p:par>
                              <p:par>
                                <p:cTn id="14" presetID="4" presetClass="entr" presetSubtype="16" fill="hold" nodeType="withEffect">
                                  <p:stCondLst>
                                    <p:cond delay="0"/>
                                  </p:stCondLst>
                                  <p:childTnLst>
                                    <p:set>
                                      <p:cBhvr>
                                        <p:cTn id="15" dur="1" fill="hold">
                                          <p:stCondLst>
                                            <p:cond delay="0"/>
                                          </p:stCondLst>
                                        </p:cTn>
                                        <p:tgtEl>
                                          <p:spTgt spid="9">
                                            <p:txEl>
                                              <p:pRg st="3" end="3"/>
                                            </p:txEl>
                                          </p:spTgt>
                                        </p:tgtEl>
                                        <p:attrNameLst>
                                          <p:attrName>style.visibility</p:attrName>
                                        </p:attrNameLst>
                                      </p:cBhvr>
                                      <p:to>
                                        <p:strVal val="visible"/>
                                      </p:to>
                                    </p:set>
                                    <p:animEffect transition="in" filter="box(in)">
                                      <p:cBhvr>
                                        <p:cTn id="16" dur="500"/>
                                        <p:tgtEl>
                                          <p:spTgt spid="9">
                                            <p:txEl>
                                              <p:pRg st="3" end="3"/>
                                            </p:txEl>
                                          </p:spTgt>
                                        </p:tgtEl>
                                      </p:cBhvr>
                                    </p:animEffect>
                                  </p:childTnLst>
                                </p:cTn>
                              </p:par>
                              <p:par>
                                <p:cTn id="17" presetID="4" presetClass="entr" presetSubtype="16" fill="hold" nodeType="with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animEffect transition="in" filter="box(in)">
                                      <p:cBhvr>
                                        <p:cTn id="19" dur="500"/>
                                        <p:tgtEl>
                                          <p:spTgt spid="9">
                                            <p:txEl>
                                              <p:pRg st="4" end="4"/>
                                            </p:txEl>
                                          </p:spTgt>
                                        </p:tgtEl>
                                      </p:cBhvr>
                                    </p:animEffect>
                                  </p:childTnLst>
                                </p:cTn>
                              </p:par>
                              <p:par>
                                <p:cTn id="20" presetID="4" presetClass="entr" presetSubtype="16" fill="hold" nodeType="withEffect">
                                  <p:stCondLst>
                                    <p:cond delay="0"/>
                                  </p:stCondLst>
                                  <p:childTnLst>
                                    <p:set>
                                      <p:cBhvr>
                                        <p:cTn id="21" dur="1" fill="hold">
                                          <p:stCondLst>
                                            <p:cond delay="0"/>
                                          </p:stCondLst>
                                        </p:cTn>
                                        <p:tgtEl>
                                          <p:spTgt spid="9">
                                            <p:txEl>
                                              <p:pRg st="5" end="5"/>
                                            </p:txEl>
                                          </p:spTgt>
                                        </p:tgtEl>
                                        <p:attrNameLst>
                                          <p:attrName>style.visibility</p:attrName>
                                        </p:attrNameLst>
                                      </p:cBhvr>
                                      <p:to>
                                        <p:strVal val="visible"/>
                                      </p:to>
                                    </p:set>
                                    <p:animEffect transition="in" filter="box(in)">
                                      <p:cBhvr>
                                        <p:cTn id="22" dur="500"/>
                                        <p:tgtEl>
                                          <p:spTgt spid="9">
                                            <p:txEl>
                                              <p:pRg st="5" end="5"/>
                                            </p:txEl>
                                          </p:spTgt>
                                        </p:tgtEl>
                                      </p:cBhvr>
                                    </p:animEffect>
                                  </p:childTnLst>
                                </p:cTn>
                              </p:par>
                              <p:par>
                                <p:cTn id="23" presetID="4" presetClass="entr" presetSubtype="16" fill="hold" nodeType="withEffect">
                                  <p:stCondLst>
                                    <p:cond delay="0"/>
                                  </p:stCondLst>
                                  <p:childTnLst>
                                    <p:set>
                                      <p:cBhvr>
                                        <p:cTn id="24" dur="1" fill="hold">
                                          <p:stCondLst>
                                            <p:cond delay="0"/>
                                          </p:stCondLst>
                                        </p:cTn>
                                        <p:tgtEl>
                                          <p:spTgt spid="9">
                                            <p:txEl>
                                              <p:pRg st="6" end="6"/>
                                            </p:txEl>
                                          </p:spTgt>
                                        </p:tgtEl>
                                        <p:attrNameLst>
                                          <p:attrName>style.visibility</p:attrName>
                                        </p:attrNameLst>
                                      </p:cBhvr>
                                      <p:to>
                                        <p:strVal val="visible"/>
                                      </p:to>
                                    </p:set>
                                    <p:animEffect transition="in" filter="box(in)">
                                      <p:cBhvr>
                                        <p:cTn id="25" dur="500"/>
                                        <p:tgtEl>
                                          <p:spTgt spid="9">
                                            <p:txEl>
                                              <p:pRg st="6" end="6"/>
                                            </p:txEl>
                                          </p:spTgt>
                                        </p:tgtEl>
                                      </p:cBhvr>
                                    </p:animEffect>
                                  </p:childTnLst>
                                </p:cTn>
                              </p:par>
                              <p:par>
                                <p:cTn id="26" presetID="4" presetClass="entr" presetSubtype="16" fill="hold" nodeType="withEffect">
                                  <p:stCondLst>
                                    <p:cond delay="0"/>
                                  </p:stCondLst>
                                  <p:childTnLst>
                                    <p:set>
                                      <p:cBhvr>
                                        <p:cTn id="27" dur="1" fill="hold">
                                          <p:stCondLst>
                                            <p:cond delay="0"/>
                                          </p:stCondLst>
                                        </p:cTn>
                                        <p:tgtEl>
                                          <p:spTgt spid="9">
                                            <p:txEl>
                                              <p:pRg st="7" end="7"/>
                                            </p:txEl>
                                          </p:spTgt>
                                        </p:tgtEl>
                                        <p:attrNameLst>
                                          <p:attrName>style.visibility</p:attrName>
                                        </p:attrNameLst>
                                      </p:cBhvr>
                                      <p:to>
                                        <p:strVal val="visible"/>
                                      </p:to>
                                    </p:set>
                                    <p:animEffect transition="in" filter="box(in)">
                                      <p:cBhvr>
                                        <p:cTn id="28" dur="500"/>
                                        <p:tgtEl>
                                          <p:spTgt spid="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31034</TotalTime>
  <Words>10617</Words>
  <Application>Microsoft Office PowerPoint</Application>
  <PresentationFormat>On-screen Show (4:3)</PresentationFormat>
  <Paragraphs>979</Paragraphs>
  <Slides>85</Slides>
  <Notes>85</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85</vt:i4>
      </vt:variant>
    </vt:vector>
  </HeadingPairs>
  <TitlesOfParts>
    <vt:vector size="91" baseType="lpstr">
      <vt:lpstr>Arial</vt:lpstr>
      <vt:lpstr>Calibri</vt:lpstr>
      <vt:lpstr>Cambria</vt:lpstr>
      <vt:lpstr>Times New Roman</vt:lpstr>
      <vt:lpstr>Office Theme</vt:lpstr>
      <vt:lpstr>Document</vt:lpstr>
      <vt:lpstr>PowerPoint Presentation</vt:lpstr>
      <vt:lpstr>Autism is characterized by: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BCBAs</vt:lpstr>
      <vt:lpstr>ABA or Applied Behavior Analysis is</vt:lpstr>
      <vt:lpstr>PowerPoint Presentation</vt:lpstr>
      <vt:lpstr>PowerPoint Presentation</vt:lpstr>
      <vt:lpstr>PowerPoint Presentation</vt:lpstr>
      <vt:lpstr>What is a functional assessment?</vt:lpstr>
      <vt:lpstr>Why conduct a functional assessment?</vt:lpstr>
      <vt:lpstr>PowerPoint Presentation</vt:lpstr>
      <vt:lpstr>PowerPoint Presentation</vt:lpstr>
      <vt:lpstr>PowerPoint Presentation</vt:lpstr>
      <vt:lpstr>PowerPoint Presentation</vt:lpstr>
      <vt:lpstr>PowerPoint Presentation</vt:lpstr>
      <vt:lpstr>Producing Meaningful Improvements in Problem Behavior of Children with Autism via Synthesized Analyses and Treatments  Hanley, Jin, Vanselow, &amp; Hanratty (in press) JABA  </vt:lpstr>
      <vt:lpstr>Case Example: Gail, 3 years old, PDD-NOS</vt:lpstr>
      <vt:lpstr>PowerPoint Presentation</vt:lpstr>
      <vt:lpstr>Case Example: Gail, 3 years old, PDD-NOS</vt:lpstr>
      <vt:lpstr>PowerPoint Presentation</vt:lpstr>
      <vt:lpstr>Case Example: Gail, 3 years old, PDD-NOS</vt:lpstr>
      <vt:lpstr>Case Example: Gail, 3 years old, PDD-NOS</vt:lpstr>
      <vt:lpstr>PowerPoint Presentation</vt:lpstr>
      <vt:lpstr>PowerPoint Presentation</vt:lpstr>
      <vt:lpstr>PowerPoint Presentation</vt:lpstr>
      <vt:lpstr>PowerPoint Presentation</vt:lpstr>
      <vt:lpstr>PowerPoint Presentation</vt:lpstr>
      <vt:lpstr>PowerPoint Presentation</vt:lpstr>
      <vt:lpstr>Case Example (Bob, 8 yo, dx: Autism)</vt:lpstr>
      <vt:lpstr>Case Example (Dale, 11 yo, dx: Autism)</vt:lpstr>
      <vt:lpstr>Outcomes (aggregated)</vt:lpstr>
      <vt:lpstr>     Cost Assessment</vt:lpstr>
      <vt:lpstr> General Social Validity Data </vt:lpstr>
      <vt:lpstr>Personalized Social validity Data </vt:lpstr>
      <vt:lpstr>Some open-ended responses from the Social Acceptability Questionnaire</vt:lpstr>
      <vt:lpstr>PowerPoint Presentation</vt:lpstr>
      <vt:lpstr>Implications</vt:lpstr>
      <vt:lpstr>PowerPoint Presentation</vt:lpstr>
      <vt:lpstr>PowerPoint Presentation</vt:lpstr>
      <vt:lpstr>Implications</vt:lpstr>
      <vt:lpstr>Implications</vt:lpstr>
      <vt:lpstr>Implications</vt:lpstr>
      <vt:lpstr>Implications</vt:lpstr>
      <vt:lpstr>Limitations / Future Directions</vt:lpstr>
      <vt:lpstr>Limitations / Future Directions</vt:lpstr>
      <vt:lpstr>Limitations / Future Directions</vt:lpstr>
      <vt:lpstr>PowerPoint Presentation</vt:lpstr>
      <vt:lpstr>PowerPoint Presentation</vt:lpstr>
      <vt:lpstr>PowerPoint Presentation</vt:lpstr>
      <vt:lpstr>PowerPoint Presentation</vt:lpstr>
      <vt:lpstr>PowerPoint Presentation</vt:lpstr>
      <vt:lpstr>PowerPoint Presentation</vt:lpstr>
      <vt:lpstr>Stereotypy is usually maintained by   sensory (automatic) reinforcement)</vt:lpstr>
      <vt:lpstr>When is Stereotypy a Problem?</vt:lpstr>
      <vt:lpstr>When is Stereotypy a Problem?</vt:lpstr>
      <vt:lpstr>When is Stereotypy a Problem?</vt:lpstr>
      <vt:lpstr>When is Stereotypy a Problem?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Sleep Powerpoint for Parents Review the biological/behavioral underpinnings of sleep Go though the assessment/diagnosis process (describe sleep problem, identify faulty controls, faulty reinforcers for behaviors incompatible with sleep) Go through the assessment-based treatment development process (identify dev. approp. sleep goals, build in healthier controls, remove reinforcers for incmpatible behavior, consider alternatives to extinction, NC visits, bedtime pass, consider SR additions, consider faded bedtime and response cost procedures) (Use 2 examples, toddler, older child)</dc:title>
  <dc:creator>Greg Hanley</dc:creator>
  <cp:lastModifiedBy>GPH</cp:lastModifiedBy>
  <cp:revision>785</cp:revision>
  <dcterms:created xsi:type="dcterms:W3CDTF">2008-09-17T16:44:08Z</dcterms:created>
  <dcterms:modified xsi:type="dcterms:W3CDTF">2015-12-17T15:29:39Z</dcterms:modified>
</cp:coreProperties>
</file>